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561" r:id="rId2"/>
    <p:sldId id="2562" r:id="rId3"/>
    <p:sldId id="2563" r:id="rId4"/>
    <p:sldId id="2564" r:id="rId5"/>
    <p:sldId id="2565" r:id="rId6"/>
    <p:sldId id="2566" r:id="rId7"/>
    <p:sldId id="2567" r:id="rId8"/>
    <p:sldId id="2568" r:id="rId9"/>
    <p:sldId id="2569" r:id="rId10"/>
    <p:sldId id="2570" r:id="rId11"/>
    <p:sldId id="2571" r:id="rId12"/>
    <p:sldId id="2572" r:id="rId13"/>
    <p:sldId id="2573" r:id="rId14"/>
    <p:sldId id="2574" r:id="rId15"/>
    <p:sldId id="2575"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58"/>
  </p:normalViewPr>
  <p:slideViewPr>
    <p:cSldViewPr snapToGrid="0">
      <p:cViewPr varScale="1">
        <p:scale>
          <a:sx n="99" d="100"/>
          <a:sy n="99" d="100"/>
        </p:scale>
        <p:origin x="192" y="6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418C80-13DB-3945-9B91-6B8BC7F2E0D6}" type="doc">
      <dgm:prSet loTypeId="urn:microsoft.com/office/officeart/2024/3/layout/verticalVisualTextBlock1" loCatId="Picture" qsTypeId="urn:microsoft.com/office/officeart/2005/8/quickstyle/simple4" qsCatId="simple" csTypeId="urn:microsoft.com/office/officeart/2005/8/colors/accent0_1" csCatId="mainScheme" phldr="1"/>
      <dgm:spPr/>
      <dgm:t>
        <a:bodyPr/>
        <a:lstStyle/>
        <a:p>
          <a:endParaRPr lang="en-US"/>
        </a:p>
      </dgm:t>
    </dgm:pt>
    <dgm:pt modelId="{B9EF448B-E470-144B-A9B7-0075AAD2B981}">
      <dgm:prSet/>
      <dgm:spPr/>
      <dgm:t>
        <a:bodyPr/>
        <a:lstStyle/>
        <a:p>
          <a:pPr>
            <a:lnSpc>
              <a:spcPct val="100000"/>
            </a:lnSpc>
            <a:defRPr b="1"/>
          </a:pPr>
          <a:r>
            <a:rPr lang="en-US"/>
            <a:t>Google Workspace</a:t>
          </a:r>
        </a:p>
      </dgm:t>
    </dgm:pt>
    <dgm:pt modelId="{41130402-DDAD-0B4A-854B-68296E8EC370}" type="parTrans" cxnId="{FF4C1E25-16D8-6C48-940B-343420815F87}">
      <dgm:prSet/>
      <dgm:spPr/>
      <dgm:t>
        <a:bodyPr/>
        <a:lstStyle/>
        <a:p>
          <a:endParaRPr lang="en-US"/>
        </a:p>
      </dgm:t>
    </dgm:pt>
    <dgm:pt modelId="{6E798ED0-17D8-8342-9334-3E70DD6ADA1A}" type="sibTrans" cxnId="{FF4C1E25-16D8-6C48-940B-343420815F87}">
      <dgm:prSet/>
      <dgm:spPr/>
      <dgm:t>
        <a:bodyPr/>
        <a:lstStyle/>
        <a:p>
          <a:pPr>
            <a:lnSpc>
              <a:spcPct val="100000"/>
            </a:lnSpc>
            <a:defRPr b="1"/>
          </a:pPr>
          <a:endParaRPr lang="en-US"/>
        </a:p>
      </dgm:t>
    </dgm:pt>
    <dgm:pt modelId="{34551673-51E3-484E-A0B6-6E1F515C2195}">
      <dgm:prSet/>
      <dgm:spPr/>
      <dgm:t>
        <a:bodyPr/>
        <a:lstStyle/>
        <a:p>
          <a:pPr>
            <a:lnSpc>
              <a:spcPct val="100000"/>
            </a:lnSpc>
          </a:pPr>
          <a:r>
            <a:rPr lang="en-US"/>
            <a:t>Google Workspace is a powerful suite designed for collaborative work, offering tools like Docs, Sheets, and Drive for real-time teamwork.</a:t>
          </a:r>
        </a:p>
      </dgm:t>
    </dgm:pt>
    <dgm:pt modelId="{730F6573-8C40-C74E-8E2B-CE0B805B1D76}" type="parTrans" cxnId="{C557DD7F-6E4C-354D-82B1-D77D261D7D18}">
      <dgm:prSet/>
      <dgm:spPr/>
      <dgm:t>
        <a:bodyPr/>
        <a:lstStyle/>
        <a:p>
          <a:endParaRPr lang="en-US"/>
        </a:p>
      </dgm:t>
    </dgm:pt>
    <dgm:pt modelId="{7371E083-6231-4A45-91BD-76F8EDE880F7}" type="sibTrans" cxnId="{C557DD7F-6E4C-354D-82B1-D77D261D7D18}">
      <dgm:prSet/>
      <dgm:spPr/>
      <dgm:t>
        <a:bodyPr/>
        <a:lstStyle/>
        <a:p>
          <a:endParaRPr lang="en-US"/>
        </a:p>
      </dgm:t>
    </dgm:pt>
    <dgm:pt modelId="{68ED7624-D358-8B46-9A0D-F3B164798FCF}">
      <dgm:prSet/>
      <dgm:spPr/>
      <dgm:t>
        <a:bodyPr/>
        <a:lstStyle/>
        <a:p>
          <a:pPr>
            <a:lnSpc>
              <a:spcPct val="100000"/>
            </a:lnSpc>
            <a:defRPr b="1"/>
          </a:pPr>
          <a:r>
            <a:rPr lang="en-US"/>
            <a:t>Notion</a:t>
          </a:r>
        </a:p>
      </dgm:t>
    </dgm:pt>
    <dgm:pt modelId="{996744A3-D552-BF45-82BB-89C6A052B5DF}" type="parTrans" cxnId="{DA7425D6-7372-554E-B81A-2EF57E88CBE8}">
      <dgm:prSet/>
      <dgm:spPr/>
      <dgm:t>
        <a:bodyPr/>
        <a:lstStyle/>
        <a:p>
          <a:endParaRPr lang="en-US"/>
        </a:p>
      </dgm:t>
    </dgm:pt>
    <dgm:pt modelId="{3F81F256-55FE-4140-B702-05604FCB166C}" type="sibTrans" cxnId="{DA7425D6-7372-554E-B81A-2EF57E88CBE8}">
      <dgm:prSet/>
      <dgm:spPr/>
      <dgm:t>
        <a:bodyPr/>
        <a:lstStyle/>
        <a:p>
          <a:pPr>
            <a:lnSpc>
              <a:spcPct val="100000"/>
            </a:lnSpc>
            <a:defRPr b="1"/>
          </a:pPr>
          <a:endParaRPr lang="en-US"/>
        </a:p>
      </dgm:t>
    </dgm:pt>
    <dgm:pt modelId="{E0A3B9B4-CBA7-AA4F-A915-8D44EC247D1B}">
      <dgm:prSet/>
      <dgm:spPr/>
      <dgm:t>
        <a:bodyPr/>
        <a:lstStyle/>
        <a:p>
          <a:pPr>
            <a:lnSpc>
              <a:spcPct val="100000"/>
            </a:lnSpc>
          </a:pPr>
          <a:r>
            <a:rPr lang="en-US"/>
            <a:t>Notion serves as an effective project management tool that allows users to organize tasks and projects in a flexible and user-friendly interface.</a:t>
          </a:r>
        </a:p>
      </dgm:t>
    </dgm:pt>
    <dgm:pt modelId="{830D1A31-9A14-9741-AFA3-30AC8C285104}" type="parTrans" cxnId="{07EA6ABB-0B23-DD46-A090-8CB049E2AFBD}">
      <dgm:prSet/>
      <dgm:spPr/>
      <dgm:t>
        <a:bodyPr/>
        <a:lstStyle/>
        <a:p>
          <a:endParaRPr lang="en-US"/>
        </a:p>
      </dgm:t>
    </dgm:pt>
    <dgm:pt modelId="{F617AF29-F5D4-234B-AA56-F9E9E2C50452}" type="sibTrans" cxnId="{07EA6ABB-0B23-DD46-A090-8CB049E2AFBD}">
      <dgm:prSet/>
      <dgm:spPr/>
      <dgm:t>
        <a:bodyPr/>
        <a:lstStyle/>
        <a:p>
          <a:endParaRPr lang="en-US"/>
        </a:p>
      </dgm:t>
    </dgm:pt>
    <dgm:pt modelId="{F0FAAA8E-5726-8C41-A568-473DAA51DD17}">
      <dgm:prSet/>
      <dgm:spPr/>
      <dgm:t>
        <a:bodyPr/>
        <a:lstStyle/>
        <a:p>
          <a:pPr>
            <a:lnSpc>
              <a:spcPct val="100000"/>
            </a:lnSpc>
            <a:defRPr b="1"/>
          </a:pPr>
          <a:r>
            <a:rPr lang="en-US"/>
            <a:t>LibreOffice</a:t>
          </a:r>
        </a:p>
      </dgm:t>
    </dgm:pt>
    <dgm:pt modelId="{6A2DE9F3-EC41-D048-AA9A-C6C6B9AC92B4}" type="parTrans" cxnId="{885CDD53-D4E4-9E4D-8CD5-2D80FBFA98E4}">
      <dgm:prSet/>
      <dgm:spPr/>
      <dgm:t>
        <a:bodyPr/>
        <a:lstStyle/>
        <a:p>
          <a:endParaRPr lang="en-US"/>
        </a:p>
      </dgm:t>
    </dgm:pt>
    <dgm:pt modelId="{A3076C3D-EC57-0044-8BCE-C902BEE54A7A}" type="sibTrans" cxnId="{885CDD53-D4E4-9E4D-8CD5-2D80FBFA98E4}">
      <dgm:prSet/>
      <dgm:spPr/>
      <dgm:t>
        <a:bodyPr/>
        <a:lstStyle/>
        <a:p>
          <a:endParaRPr lang="en-US"/>
        </a:p>
      </dgm:t>
    </dgm:pt>
    <dgm:pt modelId="{4B2931CE-8AA0-D346-AA34-8CD912514567}">
      <dgm:prSet/>
      <dgm:spPr/>
      <dgm:t>
        <a:bodyPr/>
        <a:lstStyle/>
        <a:p>
          <a:pPr>
            <a:lnSpc>
              <a:spcPct val="100000"/>
            </a:lnSpc>
          </a:pPr>
          <a:r>
            <a:rPr lang="en-US"/>
            <a:t>LibreOffice is a free and open-source office suite, ideal for document editing and creation, providing a range of features for users.</a:t>
          </a:r>
        </a:p>
      </dgm:t>
    </dgm:pt>
    <dgm:pt modelId="{2258BB2D-24C8-564F-9B70-8E45B08E1B03}" type="parTrans" cxnId="{BF900A72-1E76-5347-9AA2-EC9992AD0BAB}">
      <dgm:prSet/>
      <dgm:spPr/>
      <dgm:t>
        <a:bodyPr/>
        <a:lstStyle/>
        <a:p>
          <a:endParaRPr lang="en-US"/>
        </a:p>
      </dgm:t>
    </dgm:pt>
    <dgm:pt modelId="{51D5BDA0-D802-B443-A9B2-BC05FCDC7F3C}" type="sibTrans" cxnId="{BF900A72-1E76-5347-9AA2-EC9992AD0BAB}">
      <dgm:prSet/>
      <dgm:spPr/>
      <dgm:t>
        <a:bodyPr/>
        <a:lstStyle/>
        <a:p>
          <a:endParaRPr lang="en-US"/>
        </a:p>
      </dgm:t>
    </dgm:pt>
    <dgm:pt modelId="{EDB43609-09CB-4C44-AC33-631E67E87BEF}" type="pres">
      <dgm:prSet presAssocID="{44418C80-13DB-3945-9B91-6B8BC7F2E0D6}" presName="Root" presStyleCnt="0">
        <dgm:presLayoutVars>
          <dgm:dir/>
          <dgm:resizeHandles val="exact"/>
        </dgm:presLayoutVars>
      </dgm:prSet>
      <dgm:spPr/>
    </dgm:pt>
    <dgm:pt modelId="{E675F615-31EA-4B9B-B156-60C148891DF4}" type="pres">
      <dgm:prSet presAssocID="{B9EF448B-E470-144B-A9B7-0075AAD2B981}" presName="Composite" presStyleCnt="0"/>
      <dgm:spPr/>
    </dgm:pt>
    <dgm:pt modelId="{048EA077-C081-4D8E-A630-3F59207A6234}" type="pres">
      <dgm:prSet presAssocID="{B9EF448B-E470-144B-A9B7-0075AAD2B981}" presName="Picture" presStyleLbl="nod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l="15465" r="31787" b="4"/>
          <a:stretch/>
        </a:blipFill>
      </dgm:spPr>
      <dgm:extLst>
        <a:ext uri="{E40237B7-FDA0-4F09-8148-C483321AD2D9}">
          <dgm14:cNvPr xmlns:dgm14="http://schemas.microsoft.com/office/drawing/2010/diagram" id="0" name="" descr="High angle shot of a group of businesspeople working together around a table in their office"/>
        </a:ext>
      </dgm:extLst>
    </dgm:pt>
    <dgm:pt modelId="{EDFA9F55-B8AA-4462-80D0-F1F0BADB1D17}" type="pres">
      <dgm:prSet presAssocID="{B9EF448B-E470-144B-A9B7-0075AAD2B981}" presName="Subtitle" presStyleLbl="revTx" presStyleIdx="0" presStyleCnt="6">
        <dgm:presLayoutVars>
          <dgm:chMax val="0"/>
          <dgm:bulletEnabled/>
        </dgm:presLayoutVars>
      </dgm:prSet>
      <dgm:spPr/>
    </dgm:pt>
    <dgm:pt modelId="{039F17D3-5961-435E-973B-823E63A59F60}" type="pres">
      <dgm:prSet presAssocID="{B9EF448B-E470-144B-A9B7-0075AAD2B981}" presName="Description" presStyleLbl="revTx" presStyleIdx="1" presStyleCnt="6">
        <dgm:presLayoutVars>
          <dgm:bulletEnabled/>
        </dgm:presLayoutVars>
      </dgm:prSet>
      <dgm:spPr/>
    </dgm:pt>
    <dgm:pt modelId="{9E55C10A-4EE3-4BAC-9606-84B51CB375AC}" type="pres">
      <dgm:prSet presAssocID="{6E798ED0-17D8-8342-9334-3E70DD6ADA1A}" presName="sibTrans" presStyleLbl="sibTrans2D1" presStyleIdx="0" presStyleCnt="0"/>
      <dgm:spPr/>
    </dgm:pt>
    <dgm:pt modelId="{434F555F-EA5B-4F22-B6B4-BB311AFCBA00}" type="pres">
      <dgm:prSet presAssocID="{68ED7624-D358-8B46-9A0D-F3B164798FCF}" presName="Composite" presStyleCnt="0"/>
      <dgm:spPr/>
    </dgm:pt>
    <dgm:pt modelId="{FB8D711E-6F41-439D-9415-4F2F16E2E146}" type="pres">
      <dgm:prSet presAssocID="{68ED7624-D358-8B46-9A0D-F3B164798FCF}" presName="Picture" presStyleLbl="nod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l="22503" r="10745" b="-2"/>
          <a:stretch/>
        </a:blipFill>
      </dgm:spPr>
      <dgm:extLst>
        <a:ext uri="{E40237B7-FDA0-4F09-8148-C483321AD2D9}">
          <dgm14:cNvPr xmlns:dgm14="http://schemas.microsoft.com/office/drawing/2010/diagram" id="0" name="" descr="Post-its on the window in a workcation setup in a cabin."/>
        </a:ext>
      </dgm:extLst>
    </dgm:pt>
    <dgm:pt modelId="{396A3ABA-06BF-4085-90C8-2F87A4FF3DFA}" type="pres">
      <dgm:prSet presAssocID="{68ED7624-D358-8B46-9A0D-F3B164798FCF}" presName="Subtitle" presStyleLbl="revTx" presStyleIdx="2" presStyleCnt="6">
        <dgm:presLayoutVars>
          <dgm:chMax val="0"/>
          <dgm:bulletEnabled/>
        </dgm:presLayoutVars>
      </dgm:prSet>
      <dgm:spPr/>
    </dgm:pt>
    <dgm:pt modelId="{140F9CE8-3B1B-4F96-A35B-2A85C323DCF5}" type="pres">
      <dgm:prSet presAssocID="{68ED7624-D358-8B46-9A0D-F3B164798FCF}" presName="Description" presStyleLbl="revTx" presStyleIdx="3" presStyleCnt="6">
        <dgm:presLayoutVars>
          <dgm:bulletEnabled/>
        </dgm:presLayoutVars>
      </dgm:prSet>
      <dgm:spPr/>
    </dgm:pt>
    <dgm:pt modelId="{8AE68836-5C89-4D6C-B984-17647ABA2377}" type="pres">
      <dgm:prSet presAssocID="{3F81F256-55FE-4140-B702-05604FCB166C}" presName="sibTrans" presStyleLbl="sibTrans2D1" presStyleIdx="0" presStyleCnt="0"/>
      <dgm:spPr/>
    </dgm:pt>
    <dgm:pt modelId="{09A3D92B-B48B-46BC-BD39-E9E6AE5AAFB3}" type="pres">
      <dgm:prSet presAssocID="{F0FAAA8E-5726-8C41-A568-473DAA51DD17}" presName="Composite" presStyleCnt="0"/>
      <dgm:spPr/>
    </dgm:pt>
    <dgm:pt modelId="{EB4527EE-83FB-45E2-BB27-3721C4913949}" type="pres">
      <dgm:prSet presAssocID="{F0FAAA8E-5726-8C41-A568-473DAA51DD17}" presName="Picture" presStyleLbl="nod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l="13037" r="18214" b="2"/>
          <a:stretch/>
        </a:blipFill>
      </dgm:spPr>
      <dgm:extLst>
        <a:ext uri="{E40237B7-FDA0-4F09-8148-C483321AD2D9}">
          <dgm14:cNvPr xmlns:dgm14="http://schemas.microsoft.com/office/drawing/2010/diagram" id="0" name="" descr="Concept of file sharing on blackboard"/>
        </a:ext>
      </dgm:extLst>
    </dgm:pt>
    <dgm:pt modelId="{875AE06B-4ABB-45F2-83E2-D96F332FF9CB}" type="pres">
      <dgm:prSet presAssocID="{F0FAAA8E-5726-8C41-A568-473DAA51DD17}" presName="Subtitle" presStyleLbl="revTx" presStyleIdx="4" presStyleCnt="6">
        <dgm:presLayoutVars>
          <dgm:chMax val="0"/>
          <dgm:bulletEnabled/>
        </dgm:presLayoutVars>
      </dgm:prSet>
      <dgm:spPr/>
    </dgm:pt>
    <dgm:pt modelId="{F9A90A84-C831-4B7A-80B5-B9881EF5E914}" type="pres">
      <dgm:prSet presAssocID="{F0FAAA8E-5726-8C41-A568-473DAA51DD17}" presName="Description" presStyleLbl="revTx" presStyleIdx="5" presStyleCnt="6">
        <dgm:presLayoutVars>
          <dgm:bulletEnabled/>
        </dgm:presLayoutVars>
      </dgm:prSet>
      <dgm:spPr/>
    </dgm:pt>
  </dgm:ptLst>
  <dgm:cxnLst>
    <dgm:cxn modelId="{396CD216-BC2B-BD4B-862B-47627D0C2EE5}" type="presOf" srcId="{E0A3B9B4-CBA7-AA4F-A915-8D44EC247D1B}" destId="{140F9CE8-3B1B-4F96-A35B-2A85C323DCF5}" srcOrd="0" destOrd="0" presId="urn:microsoft.com/office/officeart/2024/3/layout/verticalVisualTextBlock1"/>
    <dgm:cxn modelId="{FF4C1E25-16D8-6C48-940B-343420815F87}" srcId="{44418C80-13DB-3945-9B91-6B8BC7F2E0D6}" destId="{B9EF448B-E470-144B-A9B7-0075AAD2B981}" srcOrd="0" destOrd="0" parTransId="{41130402-DDAD-0B4A-854B-68296E8EC370}" sibTransId="{6E798ED0-17D8-8342-9334-3E70DD6ADA1A}"/>
    <dgm:cxn modelId="{C95A523F-C1D8-584F-9C03-722CA73EE13D}" type="presOf" srcId="{3F81F256-55FE-4140-B702-05604FCB166C}" destId="{8AE68836-5C89-4D6C-B984-17647ABA2377}" srcOrd="0" destOrd="0" presId="urn:microsoft.com/office/officeart/2024/3/layout/verticalVisualTextBlock1"/>
    <dgm:cxn modelId="{885CDD53-D4E4-9E4D-8CD5-2D80FBFA98E4}" srcId="{44418C80-13DB-3945-9B91-6B8BC7F2E0D6}" destId="{F0FAAA8E-5726-8C41-A568-473DAA51DD17}" srcOrd="2" destOrd="0" parTransId="{6A2DE9F3-EC41-D048-AA9A-C6C6B9AC92B4}" sibTransId="{A3076C3D-EC57-0044-8BCE-C902BEE54A7A}"/>
    <dgm:cxn modelId="{9EC8396C-2B65-7D47-B632-17FFF8570135}" type="presOf" srcId="{68ED7624-D358-8B46-9A0D-F3B164798FCF}" destId="{396A3ABA-06BF-4085-90C8-2F87A4FF3DFA}" srcOrd="0" destOrd="0" presId="urn:microsoft.com/office/officeart/2024/3/layout/verticalVisualTextBlock1"/>
    <dgm:cxn modelId="{07C1746F-0227-8D42-A584-8467DDA9BE3B}" type="presOf" srcId="{B9EF448B-E470-144B-A9B7-0075AAD2B981}" destId="{EDFA9F55-B8AA-4462-80D0-F1F0BADB1D17}" srcOrd="0" destOrd="0" presId="urn:microsoft.com/office/officeart/2024/3/layout/verticalVisualTextBlock1"/>
    <dgm:cxn modelId="{BF900A72-1E76-5347-9AA2-EC9992AD0BAB}" srcId="{F0FAAA8E-5726-8C41-A568-473DAA51DD17}" destId="{4B2931CE-8AA0-D346-AA34-8CD912514567}" srcOrd="0" destOrd="0" parTransId="{2258BB2D-24C8-564F-9B70-8E45B08E1B03}" sibTransId="{51D5BDA0-D802-B443-A9B2-BC05FCDC7F3C}"/>
    <dgm:cxn modelId="{C557DD7F-6E4C-354D-82B1-D77D261D7D18}" srcId="{B9EF448B-E470-144B-A9B7-0075AAD2B981}" destId="{34551673-51E3-484E-A0B6-6E1F515C2195}" srcOrd="0" destOrd="0" parTransId="{730F6573-8C40-C74E-8E2B-CE0B805B1D76}" sibTransId="{7371E083-6231-4A45-91BD-76F8EDE880F7}"/>
    <dgm:cxn modelId="{E5DBCA9D-CC6F-DE44-8E61-406A4580FF05}" type="presOf" srcId="{4B2931CE-8AA0-D346-AA34-8CD912514567}" destId="{F9A90A84-C831-4B7A-80B5-B9881EF5E914}" srcOrd="0" destOrd="0" presId="urn:microsoft.com/office/officeart/2024/3/layout/verticalVisualTextBlock1"/>
    <dgm:cxn modelId="{96A7F6AF-44A2-B546-A2C1-8E907C13B897}" type="presOf" srcId="{34551673-51E3-484E-A0B6-6E1F515C2195}" destId="{039F17D3-5961-435E-973B-823E63A59F60}" srcOrd="0" destOrd="0" presId="urn:microsoft.com/office/officeart/2024/3/layout/verticalVisualTextBlock1"/>
    <dgm:cxn modelId="{07EA6ABB-0B23-DD46-A090-8CB049E2AFBD}" srcId="{68ED7624-D358-8B46-9A0D-F3B164798FCF}" destId="{E0A3B9B4-CBA7-AA4F-A915-8D44EC247D1B}" srcOrd="0" destOrd="0" parTransId="{830D1A31-9A14-9741-AFA3-30AC8C285104}" sibTransId="{F617AF29-F5D4-234B-AA56-F9E9E2C50452}"/>
    <dgm:cxn modelId="{DA7425D6-7372-554E-B81A-2EF57E88CBE8}" srcId="{44418C80-13DB-3945-9B91-6B8BC7F2E0D6}" destId="{68ED7624-D358-8B46-9A0D-F3B164798FCF}" srcOrd="1" destOrd="0" parTransId="{996744A3-D552-BF45-82BB-89C6A052B5DF}" sibTransId="{3F81F256-55FE-4140-B702-05604FCB166C}"/>
    <dgm:cxn modelId="{109955D6-4F20-7B47-A579-4E72E2ADB07F}" type="presOf" srcId="{44418C80-13DB-3945-9B91-6B8BC7F2E0D6}" destId="{EDB43609-09CB-4C44-AC33-631E67E87BEF}" srcOrd="0" destOrd="0" presId="urn:microsoft.com/office/officeart/2024/3/layout/verticalVisualTextBlock1"/>
    <dgm:cxn modelId="{431C1DE4-1AF3-984A-9F0A-E89126F46D0C}" type="presOf" srcId="{F0FAAA8E-5726-8C41-A568-473DAA51DD17}" destId="{875AE06B-4ABB-45F2-83E2-D96F332FF9CB}" srcOrd="0" destOrd="0" presId="urn:microsoft.com/office/officeart/2024/3/layout/verticalVisualTextBlock1"/>
    <dgm:cxn modelId="{D12E43E5-6529-FD4C-A8F1-7BBBFC38F230}" type="presOf" srcId="{6E798ED0-17D8-8342-9334-3E70DD6ADA1A}" destId="{9E55C10A-4EE3-4BAC-9606-84B51CB375AC}" srcOrd="0" destOrd="0" presId="urn:microsoft.com/office/officeart/2024/3/layout/verticalVisualTextBlock1"/>
    <dgm:cxn modelId="{EC392D8B-48AF-3842-A9F5-6D7953B97C14}" type="presParOf" srcId="{EDB43609-09CB-4C44-AC33-631E67E87BEF}" destId="{E675F615-31EA-4B9B-B156-60C148891DF4}" srcOrd="0" destOrd="0" presId="urn:microsoft.com/office/officeart/2024/3/layout/verticalVisualTextBlock1"/>
    <dgm:cxn modelId="{4BD2891D-F06E-084C-896C-BFFD53B517C5}" type="presParOf" srcId="{E675F615-31EA-4B9B-B156-60C148891DF4}" destId="{048EA077-C081-4D8E-A630-3F59207A6234}" srcOrd="0" destOrd="0" presId="urn:microsoft.com/office/officeart/2024/3/layout/verticalVisualTextBlock1"/>
    <dgm:cxn modelId="{67D2357D-B5F2-0A4A-886F-FA1221486223}" type="presParOf" srcId="{E675F615-31EA-4B9B-B156-60C148891DF4}" destId="{EDFA9F55-B8AA-4462-80D0-F1F0BADB1D17}" srcOrd="1" destOrd="0" presId="urn:microsoft.com/office/officeart/2024/3/layout/verticalVisualTextBlock1"/>
    <dgm:cxn modelId="{C15EC45E-16AA-7740-8518-C9E5E608C431}" type="presParOf" srcId="{E675F615-31EA-4B9B-B156-60C148891DF4}" destId="{039F17D3-5961-435E-973B-823E63A59F60}" srcOrd="2" destOrd="0" presId="urn:microsoft.com/office/officeart/2024/3/layout/verticalVisualTextBlock1"/>
    <dgm:cxn modelId="{B82DE82E-863F-8C4E-BAEC-C76D021CF6E9}" type="presParOf" srcId="{EDB43609-09CB-4C44-AC33-631E67E87BEF}" destId="{9E55C10A-4EE3-4BAC-9606-84B51CB375AC}" srcOrd="1" destOrd="0" presId="urn:microsoft.com/office/officeart/2024/3/layout/verticalVisualTextBlock1"/>
    <dgm:cxn modelId="{FFAD7228-E0D5-D04B-A6D0-A8B9F1B59D98}" type="presParOf" srcId="{EDB43609-09CB-4C44-AC33-631E67E87BEF}" destId="{434F555F-EA5B-4F22-B6B4-BB311AFCBA00}" srcOrd="2" destOrd="0" presId="urn:microsoft.com/office/officeart/2024/3/layout/verticalVisualTextBlock1"/>
    <dgm:cxn modelId="{1C299FB1-1672-B54B-9B83-EC6A8D91E394}" type="presParOf" srcId="{434F555F-EA5B-4F22-B6B4-BB311AFCBA00}" destId="{FB8D711E-6F41-439D-9415-4F2F16E2E146}" srcOrd="0" destOrd="0" presId="urn:microsoft.com/office/officeart/2024/3/layout/verticalVisualTextBlock1"/>
    <dgm:cxn modelId="{A656D678-9341-B04C-B859-A3616CF83409}" type="presParOf" srcId="{434F555F-EA5B-4F22-B6B4-BB311AFCBA00}" destId="{396A3ABA-06BF-4085-90C8-2F87A4FF3DFA}" srcOrd="1" destOrd="0" presId="urn:microsoft.com/office/officeart/2024/3/layout/verticalVisualTextBlock1"/>
    <dgm:cxn modelId="{248F959C-D8DE-3E45-8FC7-23164E4CE694}" type="presParOf" srcId="{434F555F-EA5B-4F22-B6B4-BB311AFCBA00}" destId="{140F9CE8-3B1B-4F96-A35B-2A85C323DCF5}" srcOrd="2" destOrd="0" presId="urn:microsoft.com/office/officeart/2024/3/layout/verticalVisualTextBlock1"/>
    <dgm:cxn modelId="{4A0DA46D-804D-F24F-852B-CF3977088C96}" type="presParOf" srcId="{EDB43609-09CB-4C44-AC33-631E67E87BEF}" destId="{8AE68836-5C89-4D6C-B984-17647ABA2377}" srcOrd="3" destOrd="0" presId="urn:microsoft.com/office/officeart/2024/3/layout/verticalVisualTextBlock1"/>
    <dgm:cxn modelId="{0F62DA3E-5554-2842-961C-DD4D1E392188}" type="presParOf" srcId="{EDB43609-09CB-4C44-AC33-631E67E87BEF}" destId="{09A3D92B-B48B-46BC-BD39-E9E6AE5AAFB3}" srcOrd="4" destOrd="0" presId="urn:microsoft.com/office/officeart/2024/3/layout/verticalVisualTextBlock1"/>
    <dgm:cxn modelId="{168EE914-9CCF-EB48-9F78-AA633B831E47}" type="presParOf" srcId="{09A3D92B-B48B-46BC-BD39-E9E6AE5AAFB3}" destId="{EB4527EE-83FB-45E2-BB27-3721C4913949}" srcOrd="0" destOrd="0" presId="urn:microsoft.com/office/officeart/2024/3/layout/verticalVisualTextBlock1"/>
    <dgm:cxn modelId="{32AC0F0F-603C-A54F-9BCB-DB192E0DE220}" type="presParOf" srcId="{09A3D92B-B48B-46BC-BD39-E9E6AE5AAFB3}" destId="{875AE06B-4ABB-45F2-83E2-D96F332FF9CB}" srcOrd="1" destOrd="0" presId="urn:microsoft.com/office/officeart/2024/3/layout/verticalVisualTextBlock1"/>
    <dgm:cxn modelId="{3945C23B-33B9-7545-B261-193036D789EE}" type="presParOf" srcId="{09A3D92B-B48B-46BC-BD39-E9E6AE5AAFB3}" destId="{F9A90A84-C831-4B7A-80B5-B9881EF5E914}" srcOrd="2" destOrd="0" presId="urn:microsoft.com/office/officeart/2024/3/layout/verticalVisualTextBlock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8EA077-C081-4D8E-A630-3F59207A6234}">
      <dsp:nvSpPr>
        <dsp:cNvPr id="0" name=""/>
        <dsp:cNvSpPr/>
      </dsp:nvSpPr>
      <dsp:spPr>
        <a:xfrm>
          <a:off x="0" y="0"/>
          <a:ext cx="1681599" cy="1681599"/>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l="15465" r="31787" b="4"/>
          <a:stretch/>
        </a:blipFill>
        <a:ln>
          <a:noFill/>
        </a:ln>
        <a:effectLst/>
      </dsp:spPr>
      <dsp:style>
        <a:lnRef idx="0">
          <a:scrgbClr r="0" g="0" b="0"/>
        </a:lnRef>
        <a:fillRef idx="3">
          <a:scrgbClr r="0" g="0" b="0"/>
        </a:fillRef>
        <a:effectRef idx="2">
          <a:scrgbClr r="0" g="0" b="0"/>
        </a:effectRef>
        <a:fontRef idx="minor">
          <a:schemeClr val="lt1"/>
        </a:fontRef>
      </dsp:style>
    </dsp:sp>
    <dsp:sp modelId="{EDFA9F55-B8AA-4462-80D0-F1F0BADB1D17}">
      <dsp:nvSpPr>
        <dsp:cNvPr id="0" name=""/>
        <dsp:cNvSpPr/>
      </dsp:nvSpPr>
      <dsp:spPr>
        <a:xfrm>
          <a:off x="1861599" y="0"/>
          <a:ext cx="5167674" cy="3461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2860" rIns="22860" bIns="22860" numCol="1" spcCol="1270" anchor="t" anchorCtr="0">
          <a:noAutofit/>
        </a:bodyPr>
        <a:lstStyle/>
        <a:p>
          <a:pPr marL="0" lvl="0" indent="0" algn="l" defTabSz="800100">
            <a:lnSpc>
              <a:spcPct val="100000"/>
            </a:lnSpc>
            <a:spcBef>
              <a:spcPct val="0"/>
            </a:spcBef>
            <a:spcAft>
              <a:spcPct val="35000"/>
            </a:spcAft>
            <a:buNone/>
            <a:defRPr b="1"/>
          </a:pPr>
          <a:r>
            <a:rPr lang="en-US" sz="1800" kern="1200"/>
            <a:t>Google Workspace</a:t>
          </a:r>
        </a:p>
      </dsp:txBody>
      <dsp:txXfrm>
        <a:off x="1861599" y="0"/>
        <a:ext cx="5167674" cy="346182"/>
      </dsp:txXfrm>
    </dsp:sp>
    <dsp:sp modelId="{039F17D3-5961-435E-973B-823E63A59F60}">
      <dsp:nvSpPr>
        <dsp:cNvPr id="0" name=""/>
        <dsp:cNvSpPr/>
      </dsp:nvSpPr>
      <dsp:spPr>
        <a:xfrm>
          <a:off x="1861599" y="346182"/>
          <a:ext cx="5167674" cy="13354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7780" rIns="17780" bIns="17780" numCol="1" spcCol="1270" anchor="t" anchorCtr="0">
          <a:noAutofit/>
        </a:bodyPr>
        <a:lstStyle/>
        <a:p>
          <a:pPr marL="0" lvl="0" indent="0" algn="l" defTabSz="622300">
            <a:lnSpc>
              <a:spcPct val="100000"/>
            </a:lnSpc>
            <a:spcBef>
              <a:spcPct val="0"/>
            </a:spcBef>
            <a:spcAft>
              <a:spcPct val="35000"/>
            </a:spcAft>
            <a:buNone/>
          </a:pPr>
          <a:r>
            <a:rPr lang="en-US" sz="1400" kern="1200"/>
            <a:t>Google Workspace is a powerful suite designed for collaborative work, offering tools like Docs, Sheets, and Drive for real-time teamwork.</a:t>
          </a:r>
        </a:p>
      </dsp:txBody>
      <dsp:txXfrm>
        <a:off x="1861599" y="346182"/>
        <a:ext cx="5167674" cy="1335417"/>
      </dsp:txXfrm>
    </dsp:sp>
    <dsp:sp modelId="{FB8D711E-6F41-439D-9415-4F2F16E2E146}">
      <dsp:nvSpPr>
        <dsp:cNvPr id="0" name=""/>
        <dsp:cNvSpPr/>
      </dsp:nvSpPr>
      <dsp:spPr>
        <a:xfrm>
          <a:off x="0" y="1816127"/>
          <a:ext cx="1681599" cy="1681599"/>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l="22503" r="10745" b="-2"/>
          <a:stretch/>
        </a:blipFill>
        <a:ln>
          <a:noFill/>
        </a:ln>
        <a:effectLst/>
      </dsp:spPr>
      <dsp:style>
        <a:lnRef idx="0">
          <a:scrgbClr r="0" g="0" b="0"/>
        </a:lnRef>
        <a:fillRef idx="3">
          <a:scrgbClr r="0" g="0" b="0"/>
        </a:fillRef>
        <a:effectRef idx="2">
          <a:scrgbClr r="0" g="0" b="0"/>
        </a:effectRef>
        <a:fontRef idx="minor">
          <a:schemeClr val="lt1"/>
        </a:fontRef>
      </dsp:style>
    </dsp:sp>
    <dsp:sp modelId="{396A3ABA-06BF-4085-90C8-2F87A4FF3DFA}">
      <dsp:nvSpPr>
        <dsp:cNvPr id="0" name=""/>
        <dsp:cNvSpPr/>
      </dsp:nvSpPr>
      <dsp:spPr>
        <a:xfrm>
          <a:off x="1861599" y="1816127"/>
          <a:ext cx="5167674" cy="3461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2860" rIns="22860" bIns="22860" numCol="1" spcCol="1270" anchor="t" anchorCtr="0">
          <a:noAutofit/>
        </a:bodyPr>
        <a:lstStyle/>
        <a:p>
          <a:pPr marL="0" lvl="0" indent="0" algn="l" defTabSz="800100">
            <a:lnSpc>
              <a:spcPct val="100000"/>
            </a:lnSpc>
            <a:spcBef>
              <a:spcPct val="0"/>
            </a:spcBef>
            <a:spcAft>
              <a:spcPct val="35000"/>
            </a:spcAft>
            <a:buNone/>
            <a:defRPr b="1"/>
          </a:pPr>
          <a:r>
            <a:rPr lang="en-US" sz="1800" kern="1200"/>
            <a:t>Notion</a:t>
          </a:r>
        </a:p>
      </dsp:txBody>
      <dsp:txXfrm>
        <a:off x="1861599" y="1816127"/>
        <a:ext cx="5167674" cy="346182"/>
      </dsp:txXfrm>
    </dsp:sp>
    <dsp:sp modelId="{140F9CE8-3B1B-4F96-A35B-2A85C323DCF5}">
      <dsp:nvSpPr>
        <dsp:cNvPr id="0" name=""/>
        <dsp:cNvSpPr/>
      </dsp:nvSpPr>
      <dsp:spPr>
        <a:xfrm>
          <a:off x="1861599" y="2162310"/>
          <a:ext cx="5167674" cy="13354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7780" rIns="17780" bIns="17780" numCol="1" spcCol="1270" anchor="t" anchorCtr="0">
          <a:noAutofit/>
        </a:bodyPr>
        <a:lstStyle/>
        <a:p>
          <a:pPr marL="0" lvl="0" indent="0" algn="l" defTabSz="622300">
            <a:lnSpc>
              <a:spcPct val="100000"/>
            </a:lnSpc>
            <a:spcBef>
              <a:spcPct val="0"/>
            </a:spcBef>
            <a:spcAft>
              <a:spcPct val="35000"/>
            </a:spcAft>
            <a:buNone/>
          </a:pPr>
          <a:r>
            <a:rPr lang="en-US" sz="1400" kern="1200"/>
            <a:t>Notion serves as an effective project management tool that allows users to organize tasks and projects in a flexible and user-friendly interface.</a:t>
          </a:r>
        </a:p>
      </dsp:txBody>
      <dsp:txXfrm>
        <a:off x="1861599" y="2162310"/>
        <a:ext cx="5167674" cy="1335417"/>
      </dsp:txXfrm>
    </dsp:sp>
    <dsp:sp modelId="{EB4527EE-83FB-45E2-BB27-3721C4913949}">
      <dsp:nvSpPr>
        <dsp:cNvPr id="0" name=""/>
        <dsp:cNvSpPr/>
      </dsp:nvSpPr>
      <dsp:spPr>
        <a:xfrm>
          <a:off x="0" y="3632255"/>
          <a:ext cx="1681599" cy="1681599"/>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l="13037" r="18214" b="2"/>
          <a:stretch/>
        </a:blipFill>
        <a:ln>
          <a:noFill/>
        </a:ln>
        <a:effectLst/>
      </dsp:spPr>
      <dsp:style>
        <a:lnRef idx="0">
          <a:scrgbClr r="0" g="0" b="0"/>
        </a:lnRef>
        <a:fillRef idx="3">
          <a:scrgbClr r="0" g="0" b="0"/>
        </a:fillRef>
        <a:effectRef idx="2">
          <a:scrgbClr r="0" g="0" b="0"/>
        </a:effectRef>
        <a:fontRef idx="minor">
          <a:schemeClr val="lt1"/>
        </a:fontRef>
      </dsp:style>
    </dsp:sp>
    <dsp:sp modelId="{875AE06B-4ABB-45F2-83E2-D96F332FF9CB}">
      <dsp:nvSpPr>
        <dsp:cNvPr id="0" name=""/>
        <dsp:cNvSpPr/>
      </dsp:nvSpPr>
      <dsp:spPr>
        <a:xfrm>
          <a:off x="1861599" y="3632255"/>
          <a:ext cx="5167674" cy="3461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2860" rIns="22860" bIns="22860" numCol="1" spcCol="1270" anchor="t" anchorCtr="0">
          <a:noAutofit/>
        </a:bodyPr>
        <a:lstStyle/>
        <a:p>
          <a:pPr marL="0" lvl="0" indent="0" algn="l" defTabSz="800100">
            <a:lnSpc>
              <a:spcPct val="100000"/>
            </a:lnSpc>
            <a:spcBef>
              <a:spcPct val="0"/>
            </a:spcBef>
            <a:spcAft>
              <a:spcPct val="35000"/>
            </a:spcAft>
            <a:buNone/>
            <a:defRPr b="1"/>
          </a:pPr>
          <a:r>
            <a:rPr lang="en-US" sz="1800" kern="1200"/>
            <a:t>LibreOffice</a:t>
          </a:r>
        </a:p>
      </dsp:txBody>
      <dsp:txXfrm>
        <a:off x="1861599" y="3632255"/>
        <a:ext cx="5167674" cy="346182"/>
      </dsp:txXfrm>
    </dsp:sp>
    <dsp:sp modelId="{F9A90A84-C831-4B7A-80B5-B9881EF5E914}">
      <dsp:nvSpPr>
        <dsp:cNvPr id="0" name=""/>
        <dsp:cNvSpPr/>
      </dsp:nvSpPr>
      <dsp:spPr>
        <a:xfrm>
          <a:off x="1861599" y="3978438"/>
          <a:ext cx="5167674" cy="13354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7780" rIns="17780" bIns="17780" numCol="1" spcCol="1270" anchor="t" anchorCtr="0">
          <a:noAutofit/>
        </a:bodyPr>
        <a:lstStyle/>
        <a:p>
          <a:pPr marL="0" lvl="0" indent="0" algn="l" defTabSz="622300">
            <a:lnSpc>
              <a:spcPct val="100000"/>
            </a:lnSpc>
            <a:spcBef>
              <a:spcPct val="0"/>
            </a:spcBef>
            <a:spcAft>
              <a:spcPct val="35000"/>
            </a:spcAft>
            <a:buNone/>
          </a:pPr>
          <a:r>
            <a:rPr lang="en-US" sz="1400" kern="1200"/>
            <a:t>LibreOffice is a free and open-source office suite, ideal for document editing and creation, providing a range of features for users.</a:t>
          </a:r>
        </a:p>
      </dsp:txBody>
      <dsp:txXfrm>
        <a:off x="1861599" y="3978438"/>
        <a:ext cx="5167674" cy="1335417"/>
      </dsp:txXfrm>
    </dsp:sp>
  </dsp:spTree>
</dsp:drawing>
</file>

<file path=ppt/diagrams/layout1.xml><?xml version="1.0" encoding="utf-8"?>
<dgm:layoutDef xmlns:dgm="http://schemas.openxmlformats.org/drawingml/2006/diagram" xmlns:a="http://schemas.openxmlformats.org/drawingml/2006/main" uniqueId="urn:microsoft.com/office/officeart/2024/3/layout/verticalVisualTextBlock1">
  <dgm:title val="Vertical Visual Text Blocks"/>
  <dgm:desc val="Pictures with short bits of text with formatted headers. Use as an easier-to-read alternative to a bulleted list."/>
  <dgm:catLst>
    <dgm:cat type="picture" pri="1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Root">
    <dgm:varLst>
      <dgm:dir/>
      <dgm:resizeHandles val="exact"/>
    </dgm:varLst>
    <dgm:choose name="BasedOnLanguageDirection">
      <dgm:if name="LeftToRight" func="var" arg="dir" op="equ" val="norm">
        <dgm:alg type="lin">
          <dgm:param type="linDir" val="fromT"/>
          <dgm:param type="vertAlign" val="t"/>
          <dgm:param type="horzAlign" val="l"/>
        </dgm:alg>
      </dgm:if>
      <dgm:else name="RightToLeft">
        <dgm:alg type="lin">
          <dgm:param type="linDir" val="fromT"/>
          <dgm:param type="vertAlign" val="t"/>
          <dgm:param type="horzAlign" val="r"/>
        </dgm:alg>
      </dgm:else>
    </dgm:choose>
    <dgm:presOf/>
    <dgm:constrLst>
      <dgm:constr type="primFontSz" for="des" forName="Subtitle" op="equ" val="18"/>
      <dgm:constr type="primFontSz" for="des" forName="Description" refType="primFontSz" refFor="des" refForName="Subtitle" op="equ" fact="0.77"/>
      <dgm:constr type="w" for="ch" forName="Composite" refType="w"/>
      <dgm:constr type="h" for="ch" forName="Composite" refType="h"/>
      <dgm:constr type="h" for="ch" forName="sibTrans" refType="h" refFor="ch" refForName="Composite" fact="0.08"/>
      <dgm:constr type="sp" refType="w" refFor="ch" refForName="Composite" op="equ" fact="0.1"/>
    </dgm:constrLst>
    <dgm:ruleLst/>
    <dgm:forEach name="DirectChildrenOfRoot" axis="ch" ptType="node">
      <dgm:layoutNode name="Composite">
        <dgm:alg type="composite"/>
        <dgm:shape xmlns:r="http://schemas.openxmlformats.org/officeDocument/2006/relationships" r:blip="">
          <dgm:adjLst/>
        </dgm:shape>
        <dgm:presOf/>
        <dgm:constrLst>
          <dgm:constr type="w" for="ch" forName="Picture" refType="w" fact="0.335"/>
          <dgm:constr type="h" for="ch" forName="Picture" refType="w" refFor="ch" refForName="Picture" op="equ"/>
          <dgm:constr type="h" for="ch" forName="Picture" refType="h" op="lte"/>
          <dgm:constr type="l" for="ch" forName="Subtitle" refType="r" refFor="ch" refForName="Picture"/>
          <dgm:constr type="lOff" for="ch" forName="Subtitle" val="5"/>
          <dgm:constr type="h" for="ch" forName="Subtitle" refType="h" fact="0.1"/>
          <dgm:constr type="t" for="ch" forName="Description" refType="b" refFor="ch" refForName="Subtitle"/>
          <dgm:constr type="l" for="ch" forName="Description" refType="r" refFor="ch" refForName="Picture"/>
          <dgm:constr type="lOff" for="ch" forName="Description" val="5"/>
        </dgm:constrLst>
        <dgm:ruleLst/>
        <dgm:layoutNode name="Picture" styleLbl="node1">
          <dgm:alg type="sp"/>
          <dgm:shape xmlns:r="http://schemas.openxmlformats.org/officeDocument/2006/relationships" type="rect" r:blip="" blipPhldr="1">
            <dgm:adjLst/>
          </dgm:shape>
          <dgm:presOf/>
          <dgm:constrLst/>
          <dgm:ruleLst/>
        </dgm:layoutNode>
        <dgm:layoutNode name="Subtitle" styleLbl="revTx">
          <dgm:varLst>
            <dgm:chMax val="0"/>
            <dgm:bulletEnabled/>
          </dgm:varLst>
          <dgm:alg type="tx">
            <dgm:param type="parTxLTRAlign" val="l"/>
            <dgm:param type="parTxRTLAlign" val="r"/>
            <dgm:param type="txAnchorVert" val="t"/>
          </dgm:alg>
          <dgm:shape xmlns:r="http://schemas.openxmlformats.org/officeDocument/2006/relationships" type="rect" r:blip="">
            <dgm:adjLst/>
          </dgm:shape>
          <dgm:presOf axis="self"/>
          <dgm:choose name="SubtitleConstraintsBasedOnLanguageDirection">
            <dgm:if name="SubtitleIsLeftToRight" func="var" arg="dir" op="equ" val="norm">
              <dgm:constrLst>
                <dgm:constr type="h" refType="w" op="lte" fact="0.4"/>
                <dgm:constr type="lMarg"/>
                <dgm:constr type="rMarg" refType="primFontSz" fact="0.1"/>
                <dgm:constr type="tMarg" refType="primFontSz" fact="0.1"/>
                <dgm:constr type="bMarg" refType="primFontSz" fact="0.1"/>
              </dgm:constrLst>
            </dgm:if>
            <dgm:else name="SubtitleIsRightToLeft">
              <dgm:constrLst>
                <dgm:constr type="h" refType="w" op="lte" fact="0.4"/>
                <dgm:constr type="rMarg"/>
                <dgm:constr type="lMarg" refType="primFontSz" fact="0.1"/>
                <dgm:constr type="tMarg" refType="primFontSz" fact="0.1"/>
                <dgm:constr type="bMarg" refType="primFontSz" fact="0.1"/>
              </dgm:constrLst>
            </dgm:else>
          </dgm:choose>
          <dgm:ruleLst>
            <dgm:rule type="h" val="INF" fact="NaN" max="NaN"/>
            <dgm:rule type="primFontSz" val="5" fact="NaN" max="NaN"/>
          </dgm:ruleLst>
        </dgm:layoutNode>
        <dgm:layoutNode name="Description" styleLbl="revTx">
          <dgm:varLst>
            <dgm:bulletEnabled/>
          </dgm:varLst>
          <dgm:alg type="tx">
            <dgm:param type="parTxLTRAlign" val="l"/>
            <dgm:param type="parTxRTLAlign" val="r"/>
            <dgm:param type="txAnchorVert" val="t"/>
          </dgm:alg>
          <dgm:shape xmlns:r="http://schemas.openxmlformats.org/officeDocument/2006/relationships" type="rect" r:blip="">
            <dgm:adjLst/>
          </dgm:shape>
          <dgm:presOf axis="des" ptType="node"/>
          <dgm:choose name="DescriptionConstraintsBasedOnLanguageDirection">
            <dgm:if name="DescriptionIsLeftToRight" func="var" arg="dir" op="equ" val="norm">
              <dgm:constrLst>
                <dgm:constr type="lMarg"/>
                <dgm:constr type="rMarg" refType="primFontSz" fact="0.1"/>
                <dgm:constr type="tMarg" refType="primFontSz" fact="0.1"/>
                <dgm:constr type="bMarg" refType="primFontSz" fact="0.1"/>
              </dgm:constrLst>
            </dgm:if>
            <dgm:else name="DescriptionIsRightToLeft">
              <dgm:constrLst>
                <dgm:constr type="lMarg" refType="primFontSz" fact="0.1"/>
                <dgm:constr type="rMarg"/>
                <dgm:constr type="tMarg" refType="primFontSz" fact="0.1"/>
                <dgm:constr type="bMarg" refType="primFontSz" fact="0.1"/>
              </dgm:constrLst>
            </dgm:else>
          </dgm:choose>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D7BA-1866-E548-8FA8-A10CEB5C42E1}" type="datetimeFigureOut">
              <a:rPr lang="en-US" smtClean="0"/>
              <a:t>2/4/25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EFA1E1-6100-4E44-9E40-DD0140D6DFC6}" type="slidenum">
              <a:rPr lang="en-US" smtClean="0"/>
              <a:t>‹#›</a:t>
            </a:fld>
            <a:endParaRPr lang="en-US"/>
          </a:p>
        </p:txBody>
      </p:sp>
    </p:spTree>
    <p:extLst>
      <p:ext uri="{BB962C8B-B14F-4D97-AF65-F5344CB8AC3E}">
        <p14:creationId xmlns:p14="http://schemas.microsoft.com/office/powerpoint/2010/main" val="40071135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AI-generated content may be incorrect.
---
In this presentation, we will explore the key aspects of stopping the use of Microsoft 365 apps. We'll discuss the reasons for switching, examine alternative tools, outline the migration process, and evaluate the benefits and drawbacks of making this change.
</a:t>
            </a:r>
          </a:p>
        </p:txBody>
      </p:sp>
      <p:sp>
        <p:nvSpPr>
          <p:cNvPr id="4" name="Slide Number Placeholder 3"/>
          <p:cNvSpPr>
            <a:spLocks noGrp="1"/>
          </p:cNvSpPr>
          <p:nvPr>
            <p:ph type="sldNum" sz="quarter" idx="5"/>
          </p:nvPr>
        </p:nvSpPr>
        <p:spPr/>
        <p:txBody>
          <a:bodyPr/>
          <a:lstStyle/>
          <a:p>
            <a:fld id="{61D69774-C8CB-3B44-87D3-86B2013AAA32}" type="slidenum">
              <a:rPr lang="en-US" smtClean="0"/>
              <a:t>1</a:t>
            </a:fld>
            <a:endParaRPr lang="en-US"/>
          </a:p>
        </p:txBody>
      </p:sp>
    </p:spTree>
    <p:extLst>
      <p:ext uri="{BB962C8B-B14F-4D97-AF65-F5344CB8AC3E}">
        <p14:creationId xmlns:p14="http://schemas.microsoft.com/office/powerpoint/2010/main" val="7323114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Key steps include auditing current Microsoft 365 usage, creating a migration plan, selecting alternative tools, executing the migration, and providing training and support for staff. Effective communication is crucial during this process.</a:t>
            </a:r>
          </a:p>
        </p:txBody>
      </p:sp>
      <p:sp>
        <p:nvSpPr>
          <p:cNvPr id="4" name="Slide Number Placeholder 3"/>
          <p:cNvSpPr>
            <a:spLocks noGrp="1"/>
          </p:cNvSpPr>
          <p:nvPr>
            <p:ph type="sldNum" sz="quarter" idx="5"/>
          </p:nvPr>
        </p:nvSpPr>
        <p:spPr/>
        <p:txBody>
          <a:bodyPr/>
          <a:lstStyle/>
          <a:p>
            <a:fld id="{61D69774-C8CB-3B44-87D3-86B2013AAA32}" type="slidenum">
              <a:rPr lang="en-US" smtClean="0"/>
              <a:t>10</a:t>
            </a:fld>
            <a:endParaRPr lang="en-US"/>
          </a:p>
        </p:txBody>
      </p:sp>
    </p:spTree>
    <p:extLst>
      <p:ext uri="{BB962C8B-B14F-4D97-AF65-F5344CB8AC3E}">
        <p14:creationId xmlns:p14="http://schemas.microsoft.com/office/powerpoint/2010/main" val="20828128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Switching from Microsoft 365 apps has its pros and cons. Benefits may include cost savings and increased data control, while drawbacks can involve the learning curve associated with new tools and potential compatibility issues.</a:t>
            </a:r>
          </a:p>
        </p:txBody>
      </p:sp>
      <p:sp>
        <p:nvSpPr>
          <p:cNvPr id="4" name="Slide Number Placeholder 3"/>
          <p:cNvSpPr>
            <a:spLocks noGrp="1"/>
          </p:cNvSpPr>
          <p:nvPr>
            <p:ph type="sldNum" sz="quarter" idx="5"/>
          </p:nvPr>
        </p:nvSpPr>
        <p:spPr/>
        <p:txBody>
          <a:bodyPr/>
          <a:lstStyle/>
          <a:p>
            <a:fld id="{61D69774-C8CB-3B44-87D3-86B2013AAA32}" type="slidenum">
              <a:rPr lang="en-US" smtClean="0"/>
              <a:t>11</a:t>
            </a:fld>
            <a:endParaRPr lang="en-US"/>
          </a:p>
        </p:txBody>
      </p:sp>
    </p:spTree>
    <p:extLst>
      <p:ext uri="{BB962C8B-B14F-4D97-AF65-F5344CB8AC3E}">
        <p14:creationId xmlns:p14="http://schemas.microsoft.com/office/powerpoint/2010/main" val="26939573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It's important to evaluate the trade-offs of switching. Organizations should weigh the financial benefits against possible disruptions to workflows and the need for new training. A clear understanding of these factors helps in making informed decisions.</a:t>
            </a:r>
          </a:p>
        </p:txBody>
      </p:sp>
      <p:sp>
        <p:nvSpPr>
          <p:cNvPr id="4" name="Slide Number Placeholder 3"/>
          <p:cNvSpPr>
            <a:spLocks noGrp="1"/>
          </p:cNvSpPr>
          <p:nvPr>
            <p:ph type="sldNum" sz="quarter" idx="5"/>
          </p:nvPr>
        </p:nvSpPr>
        <p:spPr/>
        <p:txBody>
          <a:bodyPr/>
          <a:lstStyle/>
          <a:p>
            <a:fld id="{61D69774-C8CB-3B44-87D3-86B2013AAA32}" type="slidenum">
              <a:rPr lang="en-US" smtClean="0"/>
              <a:t>12</a:t>
            </a:fld>
            <a:endParaRPr lang="en-US"/>
          </a:p>
        </p:txBody>
      </p:sp>
    </p:spTree>
    <p:extLst>
      <p:ext uri="{BB962C8B-B14F-4D97-AF65-F5344CB8AC3E}">
        <p14:creationId xmlns:p14="http://schemas.microsoft.com/office/powerpoint/2010/main" val="4130743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Examining real-world case studies can provide insights into the experiences of other organizations. These examples can help identify best practices and common pitfalls encountered during the transition.</a:t>
            </a:r>
          </a:p>
        </p:txBody>
      </p:sp>
      <p:sp>
        <p:nvSpPr>
          <p:cNvPr id="4" name="Slide Number Placeholder 3"/>
          <p:cNvSpPr>
            <a:spLocks noGrp="1"/>
          </p:cNvSpPr>
          <p:nvPr>
            <p:ph type="sldNum" sz="quarter" idx="5"/>
          </p:nvPr>
        </p:nvSpPr>
        <p:spPr/>
        <p:txBody>
          <a:bodyPr/>
          <a:lstStyle/>
          <a:p>
            <a:fld id="{61D69774-C8CB-3B44-87D3-86B2013AAA32}" type="slidenum">
              <a:rPr lang="en-US" smtClean="0"/>
              <a:t>13</a:t>
            </a:fld>
            <a:endParaRPr lang="en-US"/>
          </a:p>
        </p:txBody>
      </p:sp>
    </p:spTree>
    <p:extLst>
      <p:ext uri="{BB962C8B-B14F-4D97-AF65-F5344CB8AC3E}">
        <p14:creationId xmlns:p14="http://schemas.microsoft.com/office/powerpoint/2010/main" val="36074428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Organizations that have successfully migrated from Microsoft 365 often highlight the importance of a well-structured migration plan and ongoing user support. Analyzing both successes and challenges can inform future decisions.</a:t>
            </a:r>
          </a:p>
        </p:txBody>
      </p:sp>
      <p:sp>
        <p:nvSpPr>
          <p:cNvPr id="4" name="Slide Number Placeholder 3"/>
          <p:cNvSpPr>
            <a:spLocks noGrp="1"/>
          </p:cNvSpPr>
          <p:nvPr>
            <p:ph type="sldNum" sz="quarter" idx="5"/>
          </p:nvPr>
        </p:nvSpPr>
        <p:spPr/>
        <p:txBody>
          <a:bodyPr/>
          <a:lstStyle/>
          <a:p>
            <a:fld id="{61D69774-C8CB-3B44-87D3-86B2013AAA32}" type="slidenum">
              <a:rPr lang="en-US" smtClean="0"/>
              <a:t>14</a:t>
            </a:fld>
            <a:endParaRPr lang="en-US"/>
          </a:p>
        </p:txBody>
      </p:sp>
    </p:spTree>
    <p:extLst>
      <p:ext uri="{BB962C8B-B14F-4D97-AF65-F5344CB8AC3E}">
        <p14:creationId xmlns:p14="http://schemas.microsoft.com/office/powerpoint/2010/main" val="4432679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Transitioning away from Microsoft 365 apps requires careful consideration, from understanding the reasons behind the switch to selecting the right tools and managing the migration process. With the right approach, organizations can find effective alternatives.</a:t>
            </a:r>
          </a:p>
        </p:txBody>
      </p:sp>
      <p:sp>
        <p:nvSpPr>
          <p:cNvPr id="4" name="Slide Number Placeholder 3"/>
          <p:cNvSpPr>
            <a:spLocks noGrp="1"/>
          </p:cNvSpPr>
          <p:nvPr>
            <p:ph type="sldNum" sz="quarter" idx="5"/>
          </p:nvPr>
        </p:nvSpPr>
        <p:spPr/>
        <p:txBody>
          <a:bodyPr/>
          <a:lstStyle/>
          <a:p>
            <a:fld id="{61D69774-C8CB-3B44-87D3-86B2013AAA32}" type="slidenum">
              <a:rPr lang="en-US" smtClean="0"/>
              <a:t>15</a:t>
            </a:fld>
            <a:endParaRPr lang="en-US"/>
          </a:p>
        </p:txBody>
      </p:sp>
    </p:spTree>
    <p:extLst>
      <p:ext uri="{BB962C8B-B14F-4D97-AF65-F5344CB8AC3E}">
        <p14:creationId xmlns:p14="http://schemas.microsoft.com/office/powerpoint/2010/main" val="1035237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will cover five main points: first, we'll look at the reasons organizations might choose to stop using Microsoft 365 apps. Next, we'll identify alternative tools available. Following that, we'll detail the migration process from Microsoft 365. Afterward, we'll weigh the benefits and drawbacks of this transition. Finally, we'll review some case studies and examples.</a:t>
            </a:r>
          </a:p>
        </p:txBody>
      </p:sp>
      <p:sp>
        <p:nvSpPr>
          <p:cNvPr id="4" name="Slide Number Placeholder 3"/>
          <p:cNvSpPr>
            <a:spLocks noGrp="1"/>
          </p:cNvSpPr>
          <p:nvPr>
            <p:ph type="sldNum" sz="quarter" idx="5"/>
          </p:nvPr>
        </p:nvSpPr>
        <p:spPr/>
        <p:txBody>
          <a:bodyPr/>
          <a:lstStyle/>
          <a:p>
            <a:fld id="{61D69774-C8CB-3B44-87D3-86B2013AAA32}" type="slidenum">
              <a:rPr lang="en-US" smtClean="0"/>
              <a:t>2</a:t>
            </a:fld>
            <a:endParaRPr lang="en-US"/>
          </a:p>
        </p:txBody>
      </p:sp>
    </p:spTree>
    <p:extLst>
      <p:ext uri="{BB962C8B-B14F-4D97-AF65-F5344CB8AC3E}">
        <p14:creationId xmlns:p14="http://schemas.microsoft.com/office/powerpoint/2010/main" val="982643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Organizations may choose to stop using Microsoft 365 apps for various reasons: cost concerns, needing more flexibility, or dissatisfaction with specific features. Additionally, privacy issues and data control may motivate the switch to alternative platforms.</a:t>
            </a:r>
          </a:p>
        </p:txBody>
      </p:sp>
      <p:sp>
        <p:nvSpPr>
          <p:cNvPr id="4" name="Slide Number Placeholder 3"/>
          <p:cNvSpPr>
            <a:spLocks noGrp="1"/>
          </p:cNvSpPr>
          <p:nvPr>
            <p:ph type="sldNum" sz="quarter" idx="5"/>
          </p:nvPr>
        </p:nvSpPr>
        <p:spPr/>
        <p:txBody>
          <a:bodyPr/>
          <a:lstStyle/>
          <a:p>
            <a:fld id="{61D69774-C8CB-3B44-87D3-86B2013AAA32}" type="slidenum">
              <a:rPr lang="en-US" smtClean="0"/>
              <a:t>3</a:t>
            </a:fld>
            <a:endParaRPr lang="en-US"/>
          </a:p>
        </p:txBody>
      </p:sp>
    </p:spTree>
    <p:extLst>
      <p:ext uri="{BB962C8B-B14F-4D97-AF65-F5344CB8AC3E}">
        <p14:creationId xmlns:p14="http://schemas.microsoft.com/office/powerpoint/2010/main" val="2273121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One of the primary reasons organizations consider switching is cost. Microsoft 365 subscriptions can be expensive, especially for larger teams. Exploring free or lower-cost alternatives can lead to significant savings.</a:t>
            </a:r>
          </a:p>
        </p:txBody>
      </p:sp>
      <p:sp>
        <p:nvSpPr>
          <p:cNvPr id="4" name="Slide Number Placeholder 3"/>
          <p:cNvSpPr>
            <a:spLocks noGrp="1"/>
          </p:cNvSpPr>
          <p:nvPr>
            <p:ph type="sldNum" sz="quarter" idx="5"/>
          </p:nvPr>
        </p:nvSpPr>
        <p:spPr/>
        <p:txBody>
          <a:bodyPr/>
          <a:lstStyle/>
          <a:p>
            <a:fld id="{61D69774-C8CB-3B44-87D3-86B2013AAA32}" type="slidenum">
              <a:rPr lang="en-US" smtClean="0"/>
              <a:t>4</a:t>
            </a:fld>
            <a:endParaRPr lang="en-US"/>
          </a:p>
        </p:txBody>
      </p:sp>
    </p:spTree>
    <p:extLst>
      <p:ext uri="{BB962C8B-B14F-4D97-AF65-F5344CB8AC3E}">
        <p14:creationId xmlns:p14="http://schemas.microsoft.com/office/powerpoint/2010/main" val="2977601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Concerns over data privacy and ownership can drive organizations to seek alternatives. Some users are uncomfortable with the way Microsoft handles data, leading them to search for tools that offer better data control.</a:t>
            </a:r>
          </a:p>
        </p:txBody>
      </p:sp>
      <p:sp>
        <p:nvSpPr>
          <p:cNvPr id="4" name="Slide Number Placeholder 3"/>
          <p:cNvSpPr>
            <a:spLocks noGrp="1"/>
          </p:cNvSpPr>
          <p:nvPr>
            <p:ph type="sldNum" sz="quarter" idx="5"/>
          </p:nvPr>
        </p:nvSpPr>
        <p:spPr/>
        <p:txBody>
          <a:bodyPr/>
          <a:lstStyle/>
          <a:p>
            <a:fld id="{61D69774-C8CB-3B44-87D3-86B2013AAA32}" type="slidenum">
              <a:rPr lang="en-US" smtClean="0"/>
              <a:t>5</a:t>
            </a:fld>
            <a:endParaRPr lang="en-US"/>
          </a:p>
        </p:txBody>
      </p:sp>
    </p:spTree>
    <p:extLst>
      <p:ext uri="{BB962C8B-B14F-4D97-AF65-F5344CB8AC3E}">
        <p14:creationId xmlns:p14="http://schemas.microsoft.com/office/powerpoint/2010/main" val="33635035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There are many alternative tools available for those looking to move away from Microsoft 365. These tools can offer a range of functionalities, from document editing to project management, often providing similar or enhanced features.</a:t>
            </a:r>
          </a:p>
        </p:txBody>
      </p:sp>
      <p:sp>
        <p:nvSpPr>
          <p:cNvPr id="4" name="Slide Number Placeholder 3"/>
          <p:cNvSpPr>
            <a:spLocks noGrp="1"/>
          </p:cNvSpPr>
          <p:nvPr>
            <p:ph type="sldNum" sz="quarter" idx="5"/>
          </p:nvPr>
        </p:nvSpPr>
        <p:spPr/>
        <p:txBody>
          <a:bodyPr/>
          <a:lstStyle/>
          <a:p>
            <a:fld id="{61D69774-C8CB-3B44-87D3-86B2013AAA32}" type="slidenum">
              <a:rPr lang="en-US" smtClean="0"/>
              <a:t>6</a:t>
            </a:fld>
            <a:endParaRPr lang="en-US"/>
          </a:p>
        </p:txBody>
      </p:sp>
    </p:spTree>
    <p:extLst>
      <p:ext uri="{BB962C8B-B14F-4D97-AF65-F5344CB8AC3E}">
        <p14:creationId xmlns:p14="http://schemas.microsoft.com/office/powerpoint/2010/main" val="2733757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Some popular alternatives include Google Workspace for collaborative work, Notion for project management, and LibreOffice for document editing. Each alternative has unique features that cater to different organizational needs.</a:t>
            </a:r>
          </a:p>
        </p:txBody>
      </p:sp>
      <p:sp>
        <p:nvSpPr>
          <p:cNvPr id="4" name="Slide Number Placeholder 3"/>
          <p:cNvSpPr>
            <a:spLocks noGrp="1"/>
          </p:cNvSpPr>
          <p:nvPr>
            <p:ph type="sldNum" sz="quarter" idx="5"/>
          </p:nvPr>
        </p:nvSpPr>
        <p:spPr/>
        <p:txBody>
          <a:bodyPr/>
          <a:lstStyle/>
          <a:p>
            <a:fld id="{61D69774-C8CB-3B44-87D3-86B2013AAA32}" type="slidenum">
              <a:rPr lang="en-US" smtClean="0"/>
              <a:t>7</a:t>
            </a:fld>
            <a:endParaRPr lang="en-US"/>
          </a:p>
        </p:txBody>
      </p:sp>
    </p:spTree>
    <p:extLst>
      <p:ext uri="{BB962C8B-B14F-4D97-AF65-F5344CB8AC3E}">
        <p14:creationId xmlns:p14="http://schemas.microsoft.com/office/powerpoint/2010/main" val="17113914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Open-source tools such as Nextcloud and OnlyOffice provide flexibility and customization. These solutions allow organizations to host their own software, offering increased control over their data and workflows.</a:t>
            </a:r>
          </a:p>
        </p:txBody>
      </p:sp>
      <p:sp>
        <p:nvSpPr>
          <p:cNvPr id="4" name="Slide Number Placeholder 3"/>
          <p:cNvSpPr>
            <a:spLocks noGrp="1"/>
          </p:cNvSpPr>
          <p:nvPr>
            <p:ph type="sldNum" sz="quarter" idx="5"/>
          </p:nvPr>
        </p:nvSpPr>
        <p:spPr/>
        <p:txBody>
          <a:bodyPr/>
          <a:lstStyle/>
          <a:p>
            <a:fld id="{61D69774-C8CB-3B44-87D3-86B2013AAA32}" type="slidenum">
              <a:rPr lang="en-US" smtClean="0"/>
              <a:t>8</a:t>
            </a:fld>
            <a:endParaRPr lang="en-US"/>
          </a:p>
        </p:txBody>
      </p:sp>
    </p:spTree>
    <p:extLst>
      <p:ext uri="{BB962C8B-B14F-4D97-AF65-F5344CB8AC3E}">
        <p14:creationId xmlns:p14="http://schemas.microsoft.com/office/powerpoint/2010/main" val="748334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Transitioning away from Microsoft 365 requires careful planning. The migration process typically involves assessing current usage, choosing the right alternative tools, and training staff to ensure a smooth transition.</a:t>
            </a:r>
          </a:p>
        </p:txBody>
      </p:sp>
      <p:sp>
        <p:nvSpPr>
          <p:cNvPr id="4" name="Slide Number Placeholder 3"/>
          <p:cNvSpPr>
            <a:spLocks noGrp="1"/>
          </p:cNvSpPr>
          <p:nvPr>
            <p:ph type="sldNum" sz="quarter" idx="5"/>
          </p:nvPr>
        </p:nvSpPr>
        <p:spPr/>
        <p:txBody>
          <a:bodyPr/>
          <a:lstStyle/>
          <a:p>
            <a:fld id="{61D69774-C8CB-3B44-87D3-86B2013AAA32}" type="slidenum">
              <a:rPr lang="en-US" smtClean="0"/>
              <a:t>9</a:t>
            </a:fld>
            <a:endParaRPr lang="en-US"/>
          </a:p>
        </p:txBody>
      </p:sp>
    </p:spTree>
    <p:extLst>
      <p:ext uri="{BB962C8B-B14F-4D97-AF65-F5344CB8AC3E}">
        <p14:creationId xmlns:p14="http://schemas.microsoft.com/office/powerpoint/2010/main" val="2265621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5610A-17B4-4656-93CF-E1D9982860F7}"/>
              </a:ext>
            </a:extLst>
          </p:cNvPr>
          <p:cNvSpPr>
            <a:spLocks noGrp="1"/>
          </p:cNvSpPr>
          <p:nvPr>
            <p:ph type="ctrTitle"/>
          </p:nvPr>
        </p:nvSpPr>
        <p:spPr>
          <a:xfrm>
            <a:off x="640080" y="1371599"/>
            <a:ext cx="6675120" cy="2951825"/>
          </a:xfrm>
        </p:spPr>
        <p:txBody>
          <a:bodyPr anchor="t">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451C80B-DFD6-415B-BA5B-E56E510CD12B}"/>
              </a:ext>
            </a:extLst>
          </p:cNvPr>
          <p:cNvSpPr>
            <a:spLocks noGrp="1"/>
          </p:cNvSpPr>
          <p:nvPr>
            <p:ph type="subTitle" idx="1"/>
          </p:nvPr>
        </p:nvSpPr>
        <p:spPr>
          <a:xfrm>
            <a:off x="640080" y="4584879"/>
            <a:ext cx="6675120" cy="1287887"/>
          </a:xfrm>
        </p:spPr>
        <p:txBody>
          <a:bodyPr anchor="b">
            <a:normAutofit/>
          </a:bodyPr>
          <a:lstStyle>
            <a:lvl1pPr marL="0" indent="0" algn="l">
              <a:lnSpc>
                <a:spcPct val="130000"/>
              </a:lnSpc>
              <a:buNone/>
              <a:defRPr sz="1800" b="1"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67A2065B-06FF-4991-9F8A-4BE25457B479}"/>
              </a:ext>
            </a:extLst>
          </p:cNvPr>
          <p:cNvSpPr>
            <a:spLocks noGrp="1"/>
          </p:cNvSpPr>
          <p:nvPr>
            <p:ph type="dt" sz="half" idx="10"/>
          </p:nvPr>
        </p:nvSpPr>
        <p:spPr/>
        <p:txBody>
          <a:bodyPr/>
          <a:lstStyle/>
          <a:p>
            <a:fld id="{6444479B-705B-4489-957E-7E8A228BDFA0}" type="datetime1">
              <a:rPr lang="en-US" smtClean="0"/>
              <a:t>2/4/25</a:t>
            </a:fld>
            <a:endParaRPr lang="en-US"/>
          </a:p>
        </p:txBody>
      </p:sp>
      <p:sp>
        <p:nvSpPr>
          <p:cNvPr id="5" name="Footer Placeholder 4">
            <a:extLst>
              <a:ext uri="{FF2B5EF4-FFF2-40B4-BE49-F238E27FC236}">
                <a16:creationId xmlns:a16="http://schemas.microsoft.com/office/drawing/2014/main" id="{B20DF2FA-C604-45D8-A633-11D3742EC14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2EE5DA9-2D04-4850-AB9F-BD353816504A}"/>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30258556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E4BB7-3F30-4C31-9BB2-8EC24FC0A1D6}"/>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1ECF4134-70F5-4EE6-88BE-49D129630CD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19EABC7-C044-44DE-B303-55A0581DA1E8}"/>
              </a:ext>
            </a:extLst>
          </p:cNvPr>
          <p:cNvSpPr>
            <a:spLocks noGrp="1"/>
          </p:cNvSpPr>
          <p:nvPr>
            <p:ph type="dt" sz="half" idx="10"/>
          </p:nvPr>
        </p:nvSpPr>
        <p:spPr/>
        <p:txBody>
          <a:bodyPr/>
          <a:lstStyle/>
          <a:p>
            <a:fld id="{C07B66AD-7C08-490A-ADA4-B47E10FB2407}" type="datetime1">
              <a:rPr lang="en-US" smtClean="0"/>
              <a:t>2/4/25</a:t>
            </a:fld>
            <a:endParaRPr lang="en-US"/>
          </a:p>
        </p:txBody>
      </p:sp>
      <p:sp>
        <p:nvSpPr>
          <p:cNvPr id="5" name="Footer Placeholder 4">
            <a:extLst>
              <a:ext uri="{FF2B5EF4-FFF2-40B4-BE49-F238E27FC236}">
                <a16:creationId xmlns:a16="http://schemas.microsoft.com/office/drawing/2014/main" id="{4D4A63E1-5BC5-402E-9916-BAB84BCF0BB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A2EF915-AF64-4ECC-8B1A-B7E6A89B7917}"/>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1116010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1CB3635-47E1-90D8-B693-DA85A66B3831}"/>
              </a:ext>
            </a:extLst>
          </p:cNvPr>
          <p:cNvSpPr/>
          <p:nvPr/>
        </p:nvSpPr>
        <p:spPr>
          <a:xfrm>
            <a:off x="0" y="0"/>
            <a:ext cx="1219200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a:extLst>
              <a:ext uri="{FF2B5EF4-FFF2-40B4-BE49-F238E27FC236}">
                <a16:creationId xmlns:a16="http://schemas.microsoft.com/office/drawing/2014/main" id="{6EB09414-2AA1-4D8E-A00A-C092FBC92D91}"/>
              </a:ext>
            </a:extLst>
          </p:cNvPr>
          <p:cNvSpPr>
            <a:spLocks noGrp="1"/>
          </p:cNvSpPr>
          <p:nvPr>
            <p:ph type="title" orient="vert"/>
          </p:nvPr>
        </p:nvSpPr>
        <p:spPr>
          <a:xfrm>
            <a:off x="9209219" y="640079"/>
            <a:ext cx="1811773" cy="5536884"/>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D42C3A78-37C5-46D0-9DF4-CB78AF883C2C}"/>
              </a:ext>
            </a:extLst>
          </p:cNvPr>
          <p:cNvSpPr>
            <a:spLocks noGrp="1"/>
          </p:cNvSpPr>
          <p:nvPr>
            <p:ph type="body" orient="vert" idx="1"/>
          </p:nvPr>
        </p:nvSpPr>
        <p:spPr>
          <a:xfrm>
            <a:off x="640080" y="640080"/>
            <a:ext cx="8412422" cy="553688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9D8705E-925D-4F57-8268-107CE3CF4C45}"/>
              </a:ext>
            </a:extLst>
          </p:cNvPr>
          <p:cNvSpPr>
            <a:spLocks noGrp="1"/>
          </p:cNvSpPr>
          <p:nvPr>
            <p:ph type="dt" sz="half" idx="10"/>
          </p:nvPr>
        </p:nvSpPr>
        <p:spPr/>
        <p:txBody>
          <a:bodyPr/>
          <a:lstStyle/>
          <a:p>
            <a:fld id="{05B95027-4255-49E7-9841-CD21BCC99996}" type="datetime1">
              <a:rPr lang="en-US" smtClean="0"/>
              <a:t>2/4/25</a:t>
            </a:fld>
            <a:endParaRPr lang="en-US"/>
          </a:p>
        </p:txBody>
      </p:sp>
      <p:sp>
        <p:nvSpPr>
          <p:cNvPr id="5" name="Footer Placeholder 4">
            <a:extLst>
              <a:ext uri="{FF2B5EF4-FFF2-40B4-BE49-F238E27FC236}">
                <a16:creationId xmlns:a16="http://schemas.microsoft.com/office/drawing/2014/main" id="{50FE207E-070D-4EC8-A44C-21F1815FDAA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15D01D1-C266-4161-A820-C084B980131C}"/>
              </a:ext>
            </a:extLst>
          </p:cNvPr>
          <p:cNvSpPr>
            <a:spLocks noGrp="1"/>
          </p:cNvSpPr>
          <p:nvPr>
            <p:ph type="sldNum" sz="quarter" idx="12"/>
          </p:nvPr>
        </p:nvSpPr>
        <p:spPr/>
        <p:txBody>
          <a:bodyPr/>
          <a:lstStyle/>
          <a:p>
            <a:fld id="{70C12960-6E85-460F-B6E3-5B82CB31AF3D}" type="slidenum">
              <a:rPr lang="en-US" smtClean="0"/>
              <a:t>‹#›</a:t>
            </a:fld>
            <a:endParaRPr lang="en-US"/>
          </a:p>
        </p:txBody>
      </p:sp>
      <p:cxnSp>
        <p:nvCxnSpPr>
          <p:cNvPr id="7" name="Straight Connector 6">
            <a:extLst>
              <a:ext uri="{FF2B5EF4-FFF2-40B4-BE49-F238E27FC236}">
                <a16:creationId xmlns:a16="http://schemas.microsoft.com/office/drawing/2014/main" id="{3230604F-219C-2DEE-830E-27274CC2FE19}"/>
              </a:ext>
              <a:ext uri="{C183D7F6-B498-43B3-948B-1728B52AA6E4}">
                <adec:decorative xmlns:adec="http://schemas.microsoft.com/office/drawing/2017/decorative" val="1"/>
              </a:ext>
            </a:extLst>
          </p:cNvPr>
          <p:cNvCxnSpPr>
            <a:cxnSpLocks/>
          </p:cNvCxnSpPr>
          <p:nvPr/>
        </p:nvCxnSpPr>
        <p:spPr>
          <a:xfrm rot="5400000">
            <a:off x="10872154" y="1192438"/>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652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8B246-6A68-46BE-9DBD-614FA8CF4E26}"/>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3E47706-8D18-4093-A7C1-F30D7543CE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C7C8FC-AAEA-4AB6-9DB5-2503F58F0E69}"/>
              </a:ext>
            </a:extLst>
          </p:cNvPr>
          <p:cNvSpPr>
            <a:spLocks noGrp="1"/>
          </p:cNvSpPr>
          <p:nvPr>
            <p:ph type="dt" sz="half" idx="10"/>
          </p:nvPr>
        </p:nvSpPr>
        <p:spPr/>
        <p:txBody>
          <a:bodyPr/>
          <a:lstStyle/>
          <a:p>
            <a:fld id="{9F89F774-3FA6-43B8-9241-99959C8FD463}" type="datetime1">
              <a:rPr lang="en-US" smtClean="0"/>
              <a:t>2/4/25</a:t>
            </a:fld>
            <a:endParaRPr lang="en-US"/>
          </a:p>
        </p:txBody>
      </p:sp>
      <p:sp>
        <p:nvSpPr>
          <p:cNvPr id="5" name="Footer Placeholder 4">
            <a:extLst>
              <a:ext uri="{FF2B5EF4-FFF2-40B4-BE49-F238E27FC236}">
                <a16:creationId xmlns:a16="http://schemas.microsoft.com/office/drawing/2014/main" id="{E8B1616B-3F08-4869-A522-773C38940F6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E030CE6-9124-4B3A-A912-AE16B5C34003}"/>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2542490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1BB59B6-79B9-97F5-AC3B-DF65899D39D8}"/>
              </a:ext>
            </a:extLst>
          </p:cNvPr>
          <p:cNvSpPr/>
          <p:nvPr/>
        </p:nvSpPr>
        <p:spPr>
          <a:xfrm>
            <a:off x="0" y="0"/>
            <a:ext cx="1219200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C78885-57B2-4930-BD7D-CBF916EDF1C6}"/>
              </a:ext>
            </a:extLst>
          </p:cNvPr>
          <p:cNvSpPr>
            <a:spLocks noGrp="1"/>
          </p:cNvSpPr>
          <p:nvPr>
            <p:ph type="title"/>
          </p:nvPr>
        </p:nvSpPr>
        <p:spPr>
          <a:xfrm>
            <a:off x="640080" y="1291366"/>
            <a:ext cx="9214884" cy="3159974"/>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BE495E4-2F8B-4CC7-88AC-A312067E60D2}"/>
              </a:ext>
            </a:extLst>
          </p:cNvPr>
          <p:cNvSpPr>
            <a:spLocks noGrp="1"/>
          </p:cNvSpPr>
          <p:nvPr>
            <p:ph type="body" idx="1"/>
          </p:nvPr>
        </p:nvSpPr>
        <p:spPr>
          <a:xfrm>
            <a:off x="640080" y="5018567"/>
            <a:ext cx="7907079" cy="1073889"/>
          </a:xfrm>
        </p:spPr>
        <p:txBody>
          <a:bodyP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8585CC9-BAD3-4807-90BB-97DA2D6A6BE2}"/>
              </a:ext>
            </a:extLst>
          </p:cNvPr>
          <p:cNvSpPr>
            <a:spLocks noGrp="1"/>
          </p:cNvSpPr>
          <p:nvPr>
            <p:ph type="dt" sz="half" idx="10"/>
          </p:nvPr>
        </p:nvSpPr>
        <p:spPr/>
        <p:txBody>
          <a:bodyPr/>
          <a:lstStyle/>
          <a:p>
            <a:fld id="{F9504452-5DCC-4FE2-A5C9-8A5EF6714D65}" type="datetime1">
              <a:rPr lang="en-US" smtClean="0"/>
              <a:t>2/4/25</a:t>
            </a:fld>
            <a:endParaRPr lang="en-US"/>
          </a:p>
        </p:txBody>
      </p:sp>
      <p:sp>
        <p:nvSpPr>
          <p:cNvPr id="5" name="Footer Placeholder 4">
            <a:extLst>
              <a:ext uri="{FF2B5EF4-FFF2-40B4-BE49-F238E27FC236}">
                <a16:creationId xmlns:a16="http://schemas.microsoft.com/office/drawing/2014/main" id="{5F108CEF-165F-4D7E-9666-5CD0156B497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E0EBC3D-3277-4D34-9F67-71040C21E3B3}"/>
              </a:ext>
            </a:extLst>
          </p:cNvPr>
          <p:cNvSpPr>
            <a:spLocks noGrp="1"/>
          </p:cNvSpPr>
          <p:nvPr>
            <p:ph type="sldNum" sz="quarter" idx="12"/>
          </p:nvPr>
        </p:nvSpPr>
        <p:spPr/>
        <p:txBody>
          <a:bodyPr/>
          <a:lstStyle/>
          <a:p>
            <a:fld id="{70C12960-6E85-460F-B6E3-5B82CB31AF3D}" type="slidenum">
              <a:rPr lang="en-US" smtClean="0"/>
              <a:t>‹#›</a:t>
            </a:fld>
            <a:endParaRPr lang="en-US"/>
          </a:p>
        </p:txBody>
      </p:sp>
      <p:cxnSp>
        <p:nvCxnSpPr>
          <p:cNvPr id="7" name="Straight Connector 6">
            <a:extLst>
              <a:ext uri="{FF2B5EF4-FFF2-40B4-BE49-F238E27FC236}">
                <a16:creationId xmlns:a16="http://schemas.microsoft.com/office/drawing/2014/main" id="{FF05EAE5-4812-F718-6D75-9627884180BF}"/>
              </a:ext>
              <a:ext uri="{C183D7F6-B498-43B3-948B-1728B52AA6E4}">
                <adec:decorative xmlns:adec="http://schemas.microsoft.com/office/drawing/2017/decorative" val="1"/>
              </a:ext>
            </a:extLst>
          </p:cNvPr>
          <p:cNvCxnSpPr>
            <a:cxnSpLocks/>
          </p:cNvCxnSpPr>
          <p:nvPr/>
        </p:nvCxnSpPr>
        <p:spPr>
          <a:xfrm>
            <a:off x="716281" y="4715234"/>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5645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77A4-4D01-45B6-9563-0BF13BA72F7C}"/>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EE17E00-96AC-45F0-82B2-9F601E9B93C2}"/>
              </a:ext>
            </a:extLst>
          </p:cNvPr>
          <p:cNvSpPr>
            <a:spLocks noGrp="1"/>
          </p:cNvSpPr>
          <p:nvPr>
            <p:ph sz="half" idx="1"/>
          </p:nvPr>
        </p:nvSpPr>
        <p:spPr>
          <a:xfrm>
            <a:off x="640080" y="2633472"/>
            <a:ext cx="5212080" cy="35661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2BA30CD-95C0-427B-A571-A7D8A53278F4}"/>
              </a:ext>
            </a:extLst>
          </p:cNvPr>
          <p:cNvSpPr>
            <a:spLocks noGrp="1"/>
          </p:cNvSpPr>
          <p:nvPr>
            <p:ph sz="half" idx="2"/>
          </p:nvPr>
        </p:nvSpPr>
        <p:spPr>
          <a:xfrm>
            <a:off x="6318928" y="2633472"/>
            <a:ext cx="5212080" cy="35661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6F67CAC-53E4-44AF-BEAC-8FFB96F05A86}"/>
              </a:ext>
            </a:extLst>
          </p:cNvPr>
          <p:cNvSpPr>
            <a:spLocks noGrp="1"/>
          </p:cNvSpPr>
          <p:nvPr>
            <p:ph type="dt" sz="half" idx="10"/>
          </p:nvPr>
        </p:nvSpPr>
        <p:spPr/>
        <p:txBody>
          <a:bodyPr/>
          <a:lstStyle/>
          <a:p>
            <a:fld id="{E579ABC2-0180-4F3A-A895-A85BC724D472}" type="datetime1">
              <a:rPr lang="en-US" smtClean="0"/>
              <a:t>2/4/25</a:t>
            </a:fld>
            <a:endParaRPr lang="en-US"/>
          </a:p>
        </p:txBody>
      </p:sp>
      <p:sp>
        <p:nvSpPr>
          <p:cNvPr id="6" name="Footer Placeholder 5">
            <a:extLst>
              <a:ext uri="{FF2B5EF4-FFF2-40B4-BE49-F238E27FC236}">
                <a16:creationId xmlns:a16="http://schemas.microsoft.com/office/drawing/2014/main" id="{083D9F3A-E7F0-45E7-AFA8-0D4A669EC16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C5F008B-58BB-45FF-923F-5909DAB49D34}"/>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2912894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7B549-9E51-42E0-992A-73E775957773}"/>
              </a:ext>
            </a:extLst>
          </p:cNvPr>
          <p:cNvSpPr>
            <a:spLocks noGrp="1"/>
          </p:cNvSpPr>
          <p:nvPr>
            <p:ph type="title"/>
          </p:nvPr>
        </p:nvSpPr>
        <p:spPr>
          <a:xfrm>
            <a:off x="640079" y="1371599"/>
            <a:ext cx="10890929" cy="93975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81A5FDC-7C4B-45FB-8462-E2CE79919F33}"/>
              </a:ext>
            </a:extLst>
          </p:cNvPr>
          <p:cNvSpPr>
            <a:spLocks noGrp="1"/>
          </p:cNvSpPr>
          <p:nvPr>
            <p:ph type="body" idx="1"/>
          </p:nvPr>
        </p:nvSpPr>
        <p:spPr>
          <a:xfrm>
            <a:off x="640079" y="2311352"/>
            <a:ext cx="5212080" cy="695373"/>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BD8B686-2E92-45B9-A3D7-9DCAA0C50B36}"/>
              </a:ext>
            </a:extLst>
          </p:cNvPr>
          <p:cNvSpPr>
            <a:spLocks noGrp="1"/>
          </p:cNvSpPr>
          <p:nvPr>
            <p:ph sz="half" idx="2"/>
          </p:nvPr>
        </p:nvSpPr>
        <p:spPr>
          <a:xfrm>
            <a:off x="640079" y="3006725"/>
            <a:ext cx="5212080" cy="31912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86ADB526-4A44-47B6-8D14-93202E590AA7}"/>
              </a:ext>
            </a:extLst>
          </p:cNvPr>
          <p:cNvSpPr>
            <a:spLocks noGrp="1"/>
          </p:cNvSpPr>
          <p:nvPr>
            <p:ph type="body" sz="quarter" idx="3"/>
          </p:nvPr>
        </p:nvSpPr>
        <p:spPr>
          <a:xfrm>
            <a:off x="6318928" y="2311352"/>
            <a:ext cx="5212080" cy="695373"/>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74177CA-5C13-4311-BFD3-B98FBD942DA5}"/>
              </a:ext>
            </a:extLst>
          </p:cNvPr>
          <p:cNvSpPr>
            <a:spLocks noGrp="1"/>
          </p:cNvSpPr>
          <p:nvPr>
            <p:ph sz="quarter" idx="4"/>
          </p:nvPr>
        </p:nvSpPr>
        <p:spPr>
          <a:xfrm>
            <a:off x="6318928" y="3006725"/>
            <a:ext cx="5212080" cy="31912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DEA255A-4CB5-40CA-B756-1AA5E27C20BF}"/>
              </a:ext>
            </a:extLst>
          </p:cNvPr>
          <p:cNvSpPr>
            <a:spLocks noGrp="1"/>
          </p:cNvSpPr>
          <p:nvPr>
            <p:ph type="dt" sz="half" idx="10"/>
          </p:nvPr>
        </p:nvSpPr>
        <p:spPr/>
        <p:txBody>
          <a:bodyPr/>
          <a:lstStyle/>
          <a:p>
            <a:fld id="{6AEEA9BA-4E8F-439E-BEA4-91FBA01E3F5F}" type="datetime1">
              <a:rPr lang="en-US" smtClean="0"/>
              <a:t>2/4/25</a:t>
            </a:fld>
            <a:endParaRPr lang="en-US"/>
          </a:p>
        </p:txBody>
      </p:sp>
      <p:sp>
        <p:nvSpPr>
          <p:cNvPr id="8" name="Footer Placeholder 7">
            <a:extLst>
              <a:ext uri="{FF2B5EF4-FFF2-40B4-BE49-F238E27FC236}">
                <a16:creationId xmlns:a16="http://schemas.microsoft.com/office/drawing/2014/main" id="{FF3072C4-10F1-49B8-B0BF-69204EDDCFA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A5ACC97-44C1-4887-909B-E6732D3C1FFE}"/>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2186681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7D313-943A-47E0-8A7A-DFFBCC297AB7}"/>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23AC25A7-81C8-4AA1-AD9F-C78A451FDE2E}"/>
              </a:ext>
            </a:extLst>
          </p:cNvPr>
          <p:cNvSpPr>
            <a:spLocks noGrp="1"/>
          </p:cNvSpPr>
          <p:nvPr>
            <p:ph type="dt" sz="half" idx="10"/>
          </p:nvPr>
        </p:nvSpPr>
        <p:spPr/>
        <p:txBody>
          <a:bodyPr/>
          <a:lstStyle/>
          <a:p>
            <a:fld id="{BE15BF18-0007-481C-AA29-413124BC3EE7}" type="datetime1">
              <a:rPr lang="en-US" smtClean="0"/>
              <a:t>2/4/25</a:t>
            </a:fld>
            <a:endParaRPr lang="en-US"/>
          </a:p>
        </p:txBody>
      </p:sp>
      <p:sp>
        <p:nvSpPr>
          <p:cNvPr id="4" name="Footer Placeholder 3">
            <a:extLst>
              <a:ext uri="{FF2B5EF4-FFF2-40B4-BE49-F238E27FC236}">
                <a16:creationId xmlns:a16="http://schemas.microsoft.com/office/drawing/2014/main" id="{6EF54740-6022-46B2-9C55-B60E9651684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089497C9-6B5E-46D6-8FE9-0A5E0CF7F95B}"/>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1832970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useBgFill="1">
        <p:nvSpPr>
          <p:cNvPr id="5" name="Rectangle 4">
            <a:extLst>
              <a:ext uri="{FF2B5EF4-FFF2-40B4-BE49-F238E27FC236}">
                <a16:creationId xmlns:a16="http://schemas.microsoft.com/office/drawing/2014/main" id="{149F9F0F-FB8C-5565-247C-BDCC156B5CAF}"/>
              </a:ext>
            </a:extLst>
          </p:cNvPr>
          <p:cNvSpPr/>
          <p:nvPr/>
        </p:nvSpPr>
        <p:spPr>
          <a:xfrm>
            <a:off x="0" y="0"/>
            <a:ext cx="1219200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a:extLst>
              <a:ext uri="{FF2B5EF4-FFF2-40B4-BE49-F238E27FC236}">
                <a16:creationId xmlns:a16="http://schemas.microsoft.com/office/drawing/2014/main" id="{92740D3C-270A-401A-810C-2F86BBBB87D4}"/>
              </a:ext>
            </a:extLst>
          </p:cNvPr>
          <p:cNvSpPr>
            <a:spLocks noGrp="1"/>
          </p:cNvSpPr>
          <p:nvPr>
            <p:ph type="dt" sz="half" idx="10"/>
          </p:nvPr>
        </p:nvSpPr>
        <p:spPr/>
        <p:txBody>
          <a:bodyPr/>
          <a:lstStyle/>
          <a:p>
            <a:fld id="{09BE9870-3748-43AD-B547-02A075CB4A1D}" type="datetime1">
              <a:rPr lang="en-US" smtClean="0"/>
              <a:t>2/4/25</a:t>
            </a:fld>
            <a:endParaRPr lang="en-US"/>
          </a:p>
        </p:txBody>
      </p:sp>
      <p:sp>
        <p:nvSpPr>
          <p:cNvPr id="3" name="Footer Placeholder 2">
            <a:extLst>
              <a:ext uri="{FF2B5EF4-FFF2-40B4-BE49-F238E27FC236}">
                <a16:creationId xmlns:a16="http://schemas.microsoft.com/office/drawing/2014/main" id="{DDCBE9F8-1765-4F36-A4DE-1DB136025AC9}"/>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7790CF9E-A6C6-4873-ADBE-7A2939319E58}"/>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1921363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8CDF8-00AD-4441-A6D5-9D7A659EB6C0}"/>
              </a:ext>
            </a:extLst>
          </p:cNvPr>
          <p:cNvSpPr>
            <a:spLocks noGrp="1"/>
          </p:cNvSpPr>
          <p:nvPr>
            <p:ph type="title"/>
          </p:nvPr>
        </p:nvSpPr>
        <p:spPr>
          <a:xfrm>
            <a:off x="640080" y="1371600"/>
            <a:ext cx="3859397" cy="1451723"/>
          </a:xfrm>
        </p:spPr>
        <p:txBody>
          <a:bodyPr anchor="t">
            <a:normAutofit/>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8C330AF-CB7E-420A-AE8A-E02E90325885}"/>
              </a:ext>
            </a:extLst>
          </p:cNvPr>
          <p:cNvSpPr>
            <a:spLocks noGrp="1"/>
          </p:cNvSpPr>
          <p:nvPr>
            <p:ph idx="1"/>
          </p:nvPr>
        </p:nvSpPr>
        <p:spPr>
          <a:xfrm>
            <a:off x="4936519" y="1031001"/>
            <a:ext cx="6594490" cy="516636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F43257AD-2422-4CDA-9C55-700F4B5BF251}"/>
              </a:ext>
            </a:extLst>
          </p:cNvPr>
          <p:cNvSpPr>
            <a:spLocks noGrp="1"/>
          </p:cNvSpPr>
          <p:nvPr>
            <p:ph type="body" sz="half" idx="2"/>
          </p:nvPr>
        </p:nvSpPr>
        <p:spPr>
          <a:xfrm>
            <a:off x="640080" y="2972168"/>
            <a:ext cx="3859397" cy="322682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1B7454-C1CC-46F2-A6FB-1FE786C48F49}"/>
              </a:ext>
            </a:extLst>
          </p:cNvPr>
          <p:cNvSpPr>
            <a:spLocks noGrp="1"/>
          </p:cNvSpPr>
          <p:nvPr>
            <p:ph type="dt" sz="half" idx="10"/>
          </p:nvPr>
        </p:nvSpPr>
        <p:spPr/>
        <p:txBody>
          <a:bodyPr/>
          <a:lstStyle/>
          <a:p>
            <a:fld id="{558E7897-33C5-4F1A-9307-D068E37F3DC7}" type="datetime1">
              <a:rPr lang="en-US" smtClean="0"/>
              <a:t>2/4/25</a:t>
            </a:fld>
            <a:endParaRPr lang="en-US"/>
          </a:p>
        </p:txBody>
      </p:sp>
      <p:sp>
        <p:nvSpPr>
          <p:cNvPr id="6" name="Footer Placeholder 5">
            <a:extLst>
              <a:ext uri="{FF2B5EF4-FFF2-40B4-BE49-F238E27FC236}">
                <a16:creationId xmlns:a16="http://schemas.microsoft.com/office/drawing/2014/main" id="{49077DBE-6CC7-421B-AB5E-341E20BD922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D6EAB8F-7526-4CDB-B782-FAD8B3E70B0A}"/>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3896427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1647F-5A61-44C9-81DC-331C9AE5DDAE}"/>
              </a:ext>
            </a:extLst>
          </p:cNvPr>
          <p:cNvSpPr>
            <a:spLocks noGrp="1"/>
          </p:cNvSpPr>
          <p:nvPr>
            <p:ph type="title"/>
          </p:nvPr>
        </p:nvSpPr>
        <p:spPr>
          <a:xfrm>
            <a:off x="640080" y="1371600"/>
            <a:ext cx="3859397" cy="1451723"/>
          </a:xfrm>
        </p:spPr>
        <p:txBody>
          <a:bodyPr anchor="t">
            <a:normAutofit/>
          </a:bodyPr>
          <a:lstStyle>
            <a:lvl1pPr>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31627A0F-F1B8-49BE-A0FF-7FE16E3BDCC1}"/>
              </a:ext>
            </a:extLst>
          </p:cNvPr>
          <p:cNvSpPr>
            <a:spLocks noGrp="1"/>
          </p:cNvSpPr>
          <p:nvPr>
            <p:ph type="pic" idx="1"/>
          </p:nvPr>
        </p:nvSpPr>
        <p:spPr>
          <a:xfrm>
            <a:off x="4937760" y="1033271"/>
            <a:ext cx="6592824" cy="516636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C86D1BD6-1519-4431-9FAF-7D4F4129972C}"/>
              </a:ext>
            </a:extLst>
          </p:cNvPr>
          <p:cNvSpPr>
            <a:spLocks noGrp="1"/>
          </p:cNvSpPr>
          <p:nvPr>
            <p:ph type="body" sz="half" idx="2"/>
          </p:nvPr>
        </p:nvSpPr>
        <p:spPr>
          <a:xfrm>
            <a:off x="640080" y="2972167"/>
            <a:ext cx="3859397" cy="32268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A587A0-353B-42C2-BA96-B1ADEDF642BE}"/>
              </a:ext>
            </a:extLst>
          </p:cNvPr>
          <p:cNvSpPr>
            <a:spLocks noGrp="1"/>
          </p:cNvSpPr>
          <p:nvPr>
            <p:ph type="dt" sz="half" idx="10"/>
          </p:nvPr>
        </p:nvSpPr>
        <p:spPr/>
        <p:txBody>
          <a:bodyPr/>
          <a:lstStyle/>
          <a:p>
            <a:fld id="{82E171BA-CC09-47C8-A6DF-F5C5CB59CEEC}" type="datetime1">
              <a:rPr lang="en-US" smtClean="0"/>
              <a:t>2/4/25</a:t>
            </a:fld>
            <a:endParaRPr lang="en-US"/>
          </a:p>
        </p:txBody>
      </p:sp>
      <p:sp>
        <p:nvSpPr>
          <p:cNvPr id="6" name="Footer Placeholder 5">
            <a:extLst>
              <a:ext uri="{FF2B5EF4-FFF2-40B4-BE49-F238E27FC236}">
                <a16:creationId xmlns:a16="http://schemas.microsoft.com/office/drawing/2014/main" id="{44D5A88E-3957-4B76-B1BE-4164029217B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5F7C5FD-E56A-4C66-8F23-087F95A2FD0E}"/>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1975750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B4E786-7636-4278-8595-D365D28A796A}"/>
              </a:ext>
            </a:extLst>
          </p:cNvPr>
          <p:cNvSpPr>
            <a:spLocks noGrp="1"/>
          </p:cNvSpPr>
          <p:nvPr>
            <p:ph type="title"/>
          </p:nvPr>
        </p:nvSpPr>
        <p:spPr>
          <a:xfrm>
            <a:off x="640079" y="1371601"/>
            <a:ext cx="10890929" cy="109728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A740849-7059-4C70-992B-5304D2EE9BAB}"/>
              </a:ext>
            </a:extLst>
          </p:cNvPr>
          <p:cNvSpPr>
            <a:spLocks noGrp="1"/>
          </p:cNvSpPr>
          <p:nvPr>
            <p:ph type="body" idx="1"/>
          </p:nvPr>
        </p:nvSpPr>
        <p:spPr>
          <a:xfrm>
            <a:off x="640080" y="2633472"/>
            <a:ext cx="10890928" cy="356616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09FEBF6-CEA6-4332-87B3-697807571C84}"/>
              </a:ext>
            </a:extLst>
          </p:cNvPr>
          <p:cNvSpPr>
            <a:spLocks noGrp="1"/>
          </p:cNvSpPr>
          <p:nvPr>
            <p:ph type="dt" sz="half" idx="2"/>
          </p:nvPr>
        </p:nvSpPr>
        <p:spPr>
          <a:xfrm>
            <a:off x="640080" y="6356350"/>
            <a:ext cx="2743200" cy="365125"/>
          </a:xfrm>
          <a:prstGeom prst="rect">
            <a:avLst/>
          </a:prstGeom>
        </p:spPr>
        <p:txBody>
          <a:bodyPr vert="horz" lIns="91440" tIns="45720" rIns="91440" bIns="45720" rtlCol="0" anchor="ctr"/>
          <a:lstStyle>
            <a:lvl1pPr algn="l">
              <a:defRPr sz="900" b="1" cap="all" spc="300" baseline="0">
                <a:solidFill>
                  <a:schemeClr val="tx1"/>
                </a:solidFill>
              </a:defRPr>
            </a:lvl1pPr>
          </a:lstStyle>
          <a:p>
            <a:fld id="{7DA38F49-B3E2-4BF0-BEC7-C30D34ABBB8D}" type="datetime1">
              <a:rPr lang="en-US" smtClean="0"/>
              <a:t>2/4/25</a:t>
            </a:fld>
            <a:endParaRPr lang="en-US"/>
          </a:p>
        </p:txBody>
      </p:sp>
      <p:sp>
        <p:nvSpPr>
          <p:cNvPr id="5" name="Footer Placeholder 4">
            <a:extLst>
              <a:ext uri="{FF2B5EF4-FFF2-40B4-BE49-F238E27FC236}">
                <a16:creationId xmlns:a16="http://schemas.microsoft.com/office/drawing/2014/main" id="{BC6BAF94-621C-43E1-BA0C-410A6899031B}"/>
              </a:ext>
            </a:extLst>
          </p:cNvPr>
          <p:cNvSpPr>
            <a:spLocks noGrp="1"/>
          </p:cNvSpPr>
          <p:nvPr>
            <p:ph type="ftr" sz="quarter" idx="3"/>
          </p:nvPr>
        </p:nvSpPr>
        <p:spPr>
          <a:xfrm>
            <a:off x="6767622" y="6356350"/>
            <a:ext cx="4040373" cy="365125"/>
          </a:xfrm>
          <a:prstGeom prst="rect">
            <a:avLst/>
          </a:prstGeom>
        </p:spPr>
        <p:txBody>
          <a:bodyPr vert="horz" lIns="91440" tIns="45720" rIns="91440" bIns="45720" rtlCol="0" anchor="ctr"/>
          <a:lstStyle>
            <a:lvl1pPr algn="r">
              <a:defRPr sz="900" b="1" cap="all" spc="300" baseline="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137D19E5-9E16-48C9-AAE2-0C70679A8D7B}"/>
              </a:ext>
            </a:extLst>
          </p:cNvPr>
          <p:cNvSpPr>
            <a:spLocks noGrp="1"/>
          </p:cNvSpPr>
          <p:nvPr>
            <p:ph type="sldNum" sz="quarter" idx="4"/>
          </p:nvPr>
        </p:nvSpPr>
        <p:spPr>
          <a:xfrm>
            <a:off x="10807995" y="6356350"/>
            <a:ext cx="723014" cy="365125"/>
          </a:xfrm>
          <a:prstGeom prst="rect">
            <a:avLst/>
          </a:prstGeom>
        </p:spPr>
        <p:txBody>
          <a:bodyPr vert="horz" lIns="91440" tIns="45720" rIns="91440" bIns="45720" rtlCol="0" anchor="ctr"/>
          <a:lstStyle>
            <a:lvl1pPr algn="r">
              <a:defRPr sz="900" b="1" cap="all" spc="300" baseline="0">
                <a:solidFill>
                  <a:schemeClr val="tx1"/>
                </a:solidFill>
              </a:defRPr>
            </a:lvl1pPr>
          </a:lstStyle>
          <a:p>
            <a:fld id="{70C12960-6E85-460F-B6E3-5B82CB31AF3D}" type="slidenum">
              <a:rPr lang="en-US" smtClean="0"/>
              <a:t>‹#›</a:t>
            </a:fld>
            <a:endParaRPr lang="en-US"/>
          </a:p>
        </p:txBody>
      </p:sp>
      <p:cxnSp>
        <p:nvCxnSpPr>
          <p:cNvPr id="9" name="Straight Connector 8">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p:cNvCxnSpPr>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14099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10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87000"/>
        <a:buFont typeface="Arial" panose="020B0604020202020204" pitchFamily="34" charset="0"/>
        <a:buChar char="•"/>
        <a:defRPr sz="2000" kern="1200">
          <a:solidFill>
            <a:schemeClr val="tx1"/>
          </a:solidFill>
          <a:latin typeface="+mn-lt"/>
          <a:ea typeface="+mn-ea"/>
          <a:cs typeface="+mn-cs"/>
        </a:defRPr>
      </a:lvl1pPr>
      <a:lvl2pPr marL="493776" indent="-228600" algn="l" defTabSz="914400" rtl="0" eaLnBrk="1" latinLnBrk="0" hangingPunct="1">
        <a:lnSpc>
          <a:spcPct val="120000"/>
        </a:lnSpc>
        <a:spcBef>
          <a:spcPts val="500"/>
        </a:spcBef>
        <a:buSzPct val="87000"/>
        <a:buFont typeface="Arial" panose="020B06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7000"/>
        <a:buFont typeface="Arial" panose="020B0604020202020204" pitchFamily="34" charset="0"/>
        <a:buChar char="•"/>
        <a:defRPr sz="1600" kern="1200">
          <a:solidFill>
            <a:schemeClr val="tx1"/>
          </a:solidFill>
          <a:latin typeface="+mn-lt"/>
          <a:ea typeface="+mn-ea"/>
          <a:cs typeface="+mn-cs"/>
        </a:defRPr>
      </a:lvl3pPr>
      <a:lvl4pPr marL="1051560" indent="-285750" algn="l" defTabSz="914400" rtl="0" eaLnBrk="1" latinLnBrk="0" hangingPunct="1">
        <a:lnSpc>
          <a:spcPct val="120000"/>
        </a:lnSpc>
        <a:spcBef>
          <a:spcPts val="500"/>
        </a:spcBef>
        <a:buSzPct val="87000"/>
        <a:buFont typeface="Arial" panose="020B0604020202020204" pitchFamily="34" charset="0"/>
        <a:buChar char="•"/>
        <a:defRPr sz="1400" kern="1200">
          <a:solidFill>
            <a:schemeClr val="tx1"/>
          </a:solidFill>
          <a:latin typeface="+mn-lt"/>
          <a:ea typeface="+mn-ea"/>
          <a:cs typeface="+mn-cs"/>
        </a:defRPr>
      </a:lvl4pPr>
      <a:lvl5pPr marL="1298448" indent="-228600" algn="l" defTabSz="914400" rtl="0" eaLnBrk="1" latinLnBrk="0" hangingPunct="1">
        <a:lnSpc>
          <a:spcPct val="120000"/>
        </a:lnSpc>
        <a:spcBef>
          <a:spcPts val="500"/>
        </a:spcBef>
        <a:buSzPct val="87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Hashtag and @ notification icons">
            <a:extLst>
              <a:ext uri="{FF2B5EF4-FFF2-40B4-BE49-F238E27FC236}">
                <a16:creationId xmlns:a16="http://schemas.microsoft.com/office/drawing/2014/main" id="{0D50EF15-0ECD-47D1-834A-BCA7329B1B4C}"/>
              </a:ext>
            </a:extLst>
          </p:cNvPr>
          <p:cNvPicPr>
            <a:picLocks noChangeAspect="1"/>
          </p:cNvPicPr>
          <p:nvPr/>
        </p:nvPicPr>
        <p:blipFill>
          <a:blip r:embed="rId3"/>
          <a:srcRect l="15376" r="17161" b="-1"/>
          <a:stretch/>
        </p:blipFill>
        <p:spPr>
          <a:xfrm>
            <a:off x="20" y="10"/>
            <a:ext cx="6931132" cy="6857990"/>
          </a:xfrm>
          <a:prstGeom prst="rect">
            <a:avLst/>
          </a:prstGeom>
        </p:spPr>
      </p:pic>
      <p:sp>
        <p:nvSpPr>
          <p:cNvPr id="2" name="Title 1">
            <a:extLst>
              <a:ext uri="{FF2B5EF4-FFF2-40B4-BE49-F238E27FC236}">
                <a16:creationId xmlns:a16="http://schemas.microsoft.com/office/drawing/2014/main" id="{CE9224AF-CA80-DF65-43F2-5E9E71E643B0}"/>
              </a:ext>
            </a:extLst>
          </p:cNvPr>
          <p:cNvSpPr>
            <a:spLocks noGrp="1"/>
          </p:cNvSpPr>
          <p:nvPr>
            <p:ph type="ctrTitle"/>
          </p:nvPr>
        </p:nvSpPr>
        <p:spPr>
          <a:xfrm>
            <a:off x="7383097" y="1032764"/>
            <a:ext cx="4308672" cy="3224045"/>
          </a:xfrm>
        </p:spPr>
        <p:txBody>
          <a:bodyPr anchor="b">
            <a:normAutofit/>
          </a:bodyPr>
          <a:lstStyle/>
          <a:p>
            <a:pPr>
              <a:lnSpc>
                <a:spcPct val="90000"/>
              </a:lnSpc>
            </a:pPr>
            <a:r>
              <a:rPr lang="en-US" dirty="0"/>
              <a:t>Transitioning Away from Microsoft 365 Apps</a:t>
            </a:r>
          </a:p>
        </p:txBody>
      </p:sp>
      <p:sp>
        <p:nvSpPr>
          <p:cNvPr id="3" name="Subtitle 2">
            <a:extLst>
              <a:ext uri="{FF2B5EF4-FFF2-40B4-BE49-F238E27FC236}">
                <a16:creationId xmlns:a16="http://schemas.microsoft.com/office/drawing/2014/main" id="{F71482F8-9F7C-50E9-8802-A36384D27CFF}"/>
              </a:ext>
            </a:extLst>
          </p:cNvPr>
          <p:cNvSpPr>
            <a:spLocks noGrp="1"/>
          </p:cNvSpPr>
          <p:nvPr>
            <p:ph type="subTitle" idx="1"/>
          </p:nvPr>
        </p:nvSpPr>
        <p:spPr>
          <a:xfrm>
            <a:off x="7535756" y="5046281"/>
            <a:ext cx="4308672" cy="1172408"/>
          </a:xfrm>
        </p:spPr>
        <p:txBody>
          <a:bodyPr anchor="t">
            <a:normAutofit/>
          </a:bodyPr>
          <a:lstStyle/>
          <a:p>
            <a:r>
              <a:rPr lang="en-US"/>
              <a:t>Exploring alternatives and migration strategies</a:t>
            </a:r>
          </a:p>
        </p:txBody>
      </p:sp>
      <p:cxnSp>
        <p:nvCxnSpPr>
          <p:cNvPr id="11" name="Straight Connector 10">
            <a:extLst>
              <a:ext uri="{FF2B5EF4-FFF2-40B4-BE49-F238E27FC236}">
                <a16:creationId xmlns:a16="http://schemas.microsoft.com/office/drawing/2014/main" id="{6CA391F1-4B2C-521B-F6A5-52C74B3034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675848" y="4711579"/>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452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par>
                                <p:cTn id="11" presetID="10" presetClass="entr" presetSubtype="0" fill="hold" grpId="1" nodeType="withEffect">
                                  <p:stCondLst>
                                    <p:cond delay="250"/>
                                  </p:stCondLst>
                                  <p:iterate>
                                    <p:tmPct val="10000"/>
                                  </p:iterate>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8FCE029E-5073-4498-8104-8427AA987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pic>
        <p:nvPicPr>
          <p:cNvPr id="5" name="Content Placeholder 4" descr="People at the meeting desk">
            <a:extLst>
              <a:ext uri="{FF2B5EF4-FFF2-40B4-BE49-F238E27FC236}">
                <a16:creationId xmlns:a16="http://schemas.microsoft.com/office/drawing/2014/main" id="{B71919AF-AF29-47B2-B821-82250C8F4FA1}"/>
              </a:ext>
            </a:extLst>
          </p:cNvPr>
          <p:cNvPicPr>
            <a:picLocks noGrp="1" noChangeAspect="1"/>
          </p:cNvPicPr>
          <p:nvPr>
            <p:ph sz="half" idx="1"/>
          </p:nvPr>
        </p:nvPicPr>
        <p:blipFill>
          <a:blip r:embed="rId3"/>
          <a:srcRect l="8101" r="16475" b="-1"/>
          <a:stretch/>
        </p:blipFill>
        <p:spPr>
          <a:xfrm>
            <a:off x="1" y="2613892"/>
            <a:ext cx="4946906" cy="3689359"/>
          </a:xfrm>
          <a:prstGeom prst="rect">
            <a:avLst/>
          </a:prstGeom>
        </p:spPr>
      </p:pic>
      <p:cxnSp>
        <p:nvCxnSpPr>
          <p:cNvPr id="14" name="Straight Connector 13">
            <a:extLst>
              <a:ext uri="{FF2B5EF4-FFF2-40B4-BE49-F238E27FC236}">
                <a16:creationId xmlns:a16="http://schemas.microsoft.com/office/drawing/2014/main" id="{BEFF515C-2521-4964-9DAC-2BFB8EC86A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74446"/>
            <a:ext cx="4946904"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851027EB-D604-191C-412D-D5A6E094F671}"/>
              </a:ext>
            </a:extLst>
          </p:cNvPr>
          <p:cNvSpPr>
            <a:spLocks noGrp="1"/>
          </p:cNvSpPr>
          <p:nvPr>
            <p:ph type="title"/>
          </p:nvPr>
        </p:nvSpPr>
        <p:spPr>
          <a:xfrm>
            <a:off x="640080" y="914401"/>
            <a:ext cx="4306824" cy="1477817"/>
          </a:xfrm>
        </p:spPr>
        <p:txBody>
          <a:bodyPr vert="horz" lIns="91440" tIns="45720" rIns="91440" bIns="45720" rtlCol="0" anchor="t">
            <a:normAutofit/>
          </a:bodyPr>
          <a:lstStyle/>
          <a:p>
            <a:pPr>
              <a:lnSpc>
                <a:spcPct val="90000"/>
              </a:lnSpc>
            </a:pPr>
            <a:r>
              <a:rPr lang="en-US" sz="3400"/>
              <a:t>Steps for Successful Migration</a:t>
            </a:r>
          </a:p>
        </p:txBody>
      </p:sp>
      <p:sp>
        <p:nvSpPr>
          <p:cNvPr id="4" name="Content Placeholder 3">
            <a:extLst>
              <a:ext uri="{FF2B5EF4-FFF2-40B4-BE49-F238E27FC236}">
                <a16:creationId xmlns:a16="http://schemas.microsoft.com/office/drawing/2014/main" id="{9C8D1884-0C51-938E-A94E-AC1E6CB67E2C}"/>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641848" y="1014984"/>
            <a:ext cx="5889161" cy="5288267"/>
          </a:xfrm>
        </p:spPr>
        <p:txBody>
          <a:bodyPr>
            <a:normAutofit/>
          </a:bodyPr>
          <a:lstStyle/>
          <a:p>
            <a:pPr marL="0" indent="0">
              <a:spcBef>
                <a:spcPts val="2500"/>
              </a:spcBef>
              <a:buNone/>
            </a:pPr>
            <a:r>
              <a:rPr lang="en-US" sz="1400" b="1"/>
              <a:t>Audit Current Usage</a:t>
            </a:r>
          </a:p>
          <a:p>
            <a:pPr marL="0" lvl="1" indent="0">
              <a:buNone/>
            </a:pPr>
            <a:r>
              <a:rPr lang="en-US" sz="1400"/>
              <a:t>Conducting a thorough audit of current Microsoft 365 usage is essential to identify necessary changes and improvements.</a:t>
            </a:r>
          </a:p>
          <a:p>
            <a:pPr marL="0" indent="0">
              <a:spcBef>
                <a:spcPts val="2500"/>
              </a:spcBef>
              <a:buNone/>
            </a:pPr>
            <a:r>
              <a:rPr lang="en-US" sz="1400" b="1"/>
              <a:t>Create a Migration Plan</a:t>
            </a:r>
          </a:p>
          <a:p>
            <a:pPr marL="0" lvl="1" indent="0">
              <a:buNone/>
            </a:pPr>
            <a:r>
              <a:rPr lang="en-US" sz="1400"/>
              <a:t>Developing a detailed migration plan helps ensure a structured and organized transition to new tools and systems.</a:t>
            </a:r>
          </a:p>
          <a:p>
            <a:pPr marL="0" indent="0">
              <a:spcBef>
                <a:spcPts val="2500"/>
              </a:spcBef>
              <a:buNone/>
            </a:pPr>
            <a:r>
              <a:rPr lang="en-US" sz="1400" b="1"/>
              <a:t>Select Alternative Tools</a:t>
            </a:r>
          </a:p>
          <a:p>
            <a:pPr marL="0" lvl="1" indent="0">
              <a:buNone/>
            </a:pPr>
            <a:r>
              <a:rPr lang="en-US" sz="1400"/>
              <a:t>Choosing suitable alternative tools is crucial for addressing specific needs and enhancing team productivity during the migration.</a:t>
            </a:r>
          </a:p>
          <a:p>
            <a:pPr marL="0" indent="0">
              <a:spcBef>
                <a:spcPts val="2500"/>
              </a:spcBef>
              <a:buNone/>
            </a:pPr>
            <a:r>
              <a:rPr lang="en-US" sz="1400" b="1"/>
              <a:t>Provide Training and Support</a:t>
            </a:r>
          </a:p>
          <a:p>
            <a:pPr marL="0" lvl="1" indent="0">
              <a:buNone/>
            </a:pPr>
            <a:r>
              <a:rPr lang="en-US" sz="1400"/>
              <a:t>Offering comprehensive training and ongoing support for staff is vital to ensure a smooth transition and adoption of new tools.</a:t>
            </a:r>
          </a:p>
        </p:txBody>
      </p:sp>
    </p:spTree>
    <p:extLst>
      <p:ext uri="{BB962C8B-B14F-4D97-AF65-F5344CB8AC3E}">
        <p14:creationId xmlns:p14="http://schemas.microsoft.com/office/powerpoint/2010/main" val="34690986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8FCE029E-5073-4498-8104-8427AA987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pic>
        <p:nvPicPr>
          <p:cNvPr id="5" name="Content Placeholder 4" descr="Growing money">
            <a:extLst>
              <a:ext uri="{FF2B5EF4-FFF2-40B4-BE49-F238E27FC236}">
                <a16:creationId xmlns:a16="http://schemas.microsoft.com/office/drawing/2014/main" id="{44B33DC1-7D0B-46B3-BF6F-FC9E51BCE7AC}"/>
              </a:ext>
            </a:extLst>
          </p:cNvPr>
          <p:cNvPicPr>
            <a:picLocks noGrp="1" noChangeAspect="1"/>
          </p:cNvPicPr>
          <p:nvPr>
            <p:ph sz="half" idx="1"/>
          </p:nvPr>
        </p:nvPicPr>
        <p:blipFill>
          <a:blip r:embed="rId3"/>
          <a:srcRect l="3046" r="7452" b="1"/>
          <a:stretch/>
        </p:blipFill>
        <p:spPr>
          <a:xfrm>
            <a:off x="1" y="2613892"/>
            <a:ext cx="4946906" cy="3689359"/>
          </a:xfrm>
          <a:prstGeom prst="rect">
            <a:avLst/>
          </a:prstGeom>
        </p:spPr>
      </p:pic>
      <p:cxnSp>
        <p:nvCxnSpPr>
          <p:cNvPr id="14" name="Straight Connector 13">
            <a:extLst>
              <a:ext uri="{FF2B5EF4-FFF2-40B4-BE49-F238E27FC236}">
                <a16:creationId xmlns:a16="http://schemas.microsoft.com/office/drawing/2014/main" id="{BEFF515C-2521-4964-9DAC-2BFB8EC86A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74446"/>
            <a:ext cx="4946904"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6EAF4B3-BF21-83C0-C171-8C0FBCA52985}"/>
              </a:ext>
            </a:extLst>
          </p:cNvPr>
          <p:cNvSpPr>
            <a:spLocks noGrp="1"/>
          </p:cNvSpPr>
          <p:nvPr>
            <p:ph type="title"/>
          </p:nvPr>
        </p:nvSpPr>
        <p:spPr>
          <a:xfrm>
            <a:off x="640080" y="914401"/>
            <a:ext cx="4306824" cy="1477817"/>
          </a:xfrm>
        </p:spPr>
        <p:txBody>
          <a:bodyPr vert="horz" lIns="91440" tIns="45720" rIns="91440" bIns="45720" rtlCol="0" anchor="t">
            <a:normAutofit/>
          </a:bodyPr>
          <a:lstStyle/>
          <a:p>
            <a:r>
              <a:rPr lang="en-US"/>
              <a:t>Benefits and Drawbacks</a:t>
            </a:r>
          </a:p>
        </p:txBody>
      </p:sp>
      <p:sp>
        <p:nvSpPr>
          <p:cNvPr id="4" name="Content Placeholder 3">
            <a:extLst>
              <a:ext uri="{FF2B5EF4-FFF2-40B4-BE49-F238E27FC236}">
                <a16:creationId xmlns:a16="http://schemas.microsoft.com/office/drawing/2014/main" id="{C2234CC5-EBFE-E3CE-723D-58AAF0924C7A}"/>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641848" y="1014984"/>
            <a:ext cx="5889161" cy="5288267"/>
          </a:xfrm>
        </p:spPr>
        <p:txBody>
          <a:bodyPr>
            <a:normAutofit/>
          </a:bodyPr>
          <a:lstStyle/>
          <a:p>
            <a:pPr marL="0" indent="0">
              <a:spcBef>
                <a:spcPts val="2500"/>
              </a:spcBef>
              <a:buNone/>
            </a:pPr>
            <a:r>
              <a:rPr lang="en-US" sz="1400" b="1"/>
              <a:t>Cost Savings</a:t>
            </a:r>
          </a:p>
          <a:p>
            <a:pPr marL="0" lvl="1" indent="0">
              <a:buNone/>
            </a:pPr>
            <a:r>
              <a:rPr lang="en-US" sz="1400"/>
              <a:t>One major benefit of switching is the potential for significant cost savings compared to Microsoft 365 subscriptions.</a:t>
            </a:r>
          </a:p>
          <a:p>
            <a:pPr marL="0" indent="0">
              <a:spcBef>
                <a:spcPts val="2500"/>
              </a:spcBef>
              <a:buNone/>
            </a:pPr>
            <a:r>
              <a:rPr lang="en-US" sz="1400" b="1"/>
              <a:t>Increased Data Control</a:t>
            </a:r>
          </a:p>
          <a:p>
            <a:pPr marL="0" lvl="1" indent="0">
              <a:buNone/>
            </a:pPr>
            <a:r>
              <a:rPr lang="en-US" sz="1400"/>
              <a:t>Users may experience increased control over their data, leading to better data management and security.</a:t>
            </a:r>
          </a:p>
          <a:p>
            <a:pPr marL="0" indent="0">
              <a:spcBef>
                <a:spcPts val="2500"/>
              </a:spcBef>
              <a:buNone/>
            </a:pPr>
            <a:r>
              <a:rPr lang="en-US" sz="1400" b="1"/>
              <a:t>Learning Curve</a:t>
            </a:r>
          </a:p>
          <a:p>
            <a:pPr marL="0" lvl="1" indent="0">
              <a:buNone/>
            </a:pPr>
            <a:r>
              <a:rPr lang="en-US" sz="1400"/>
              <a:t>A notable drawback is the learning curve associated with adapting to new tools and interfaces.</a:t>
            </a:r>
          </a:p>
          <a:p>
            <a:pPr marL="0" indent="0">
              <a:spcBef>
                <a:spcPts val="2500"/>
              </a:spcBef>
              <a:buNone/>
            </a:pPr>
            <a:r>
              <a:rPr lang="en-US" sz="1400" b="1"/>
              <a:t>Compatibility Issues</a:t>
            </a:r>
          </a:p>
          <a:p>
            <a:pPr marL="0" lvl="1" indent="0">
              <a:buNone/>
            </a:pPr>
            <a:r>
              <a:rPr lang="en-US" sz="1400"/>
              <a:t>Switching tools may lead to compatibility issues with existing files and workflows, creating potential disruptions.</a:t>
            </a:r>
          </a:p>
        </p:txBody>
      </p:sp>
    </p:spTree>
    <p:extLst>
      <p:ext uri="{BB962C8B-B14F-4D97-AF65-F5344CB8AC3E}">
        <p14:creationId xmlns:p14="http://schemas.microsoft.com/office/powerpoint/2010/main" val="18649934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Weighting red and blue board game pieces on scale">
            <a:extLst>
              <a:ext uri="{FF2B5EF4-FFF2-40B4-BE49-F238E27FC236}">
                <a16:creationId xmlns:a16="http://schemas.microsoft.com/office/drawing/2014/main" id="{FFD753E3-B4C0-4847-A08A-4BA5EB4EF0DE}"/>
              </a:ext>
            </a:extLst>
          </p:cNvPr>
          <p:cNvPicPr>
            <a:picLocks noGrp="1" noChangeAspect="1"/>
          </p:cNvPicPr>
          <p:nvPr>
            <p:ph sz="half" idx="1"/>
          </p:nvPr>
        </p:nvPicPr>
        <p:blipFill>
          <a:blip r:embed="rId3"/>
          <a:srcRect l="18002" r="20810" b="-2"/>
          <a:stretch/>
        </p:blipFill>
        <p:spPr>
          <a:xfrm>
            <a:off x="7776429" y="914400"/>
            <a:ext cx="4414591" cy="5357106"/>
          </a:xfrm>
          <a:prstGeom prst="rect">
            <a:avLst/>
          </a:prstGeom>
        </p:spPr>
      </p:pic>
      <p:cxnSp>
        <p:nvCxnSpPr>
          <p:cNvPr id="14" name="Straight Connector 13">
            <a:extLst>
              <a:ext uri="{FF2B5EF4-FFF2-40B4-BE49-F238E27FC236}">
                <a16:creationId xmlns:a16="http://schemas.microsoft.com/office/drawing/2014/main" id="{92025DBA-8780-9CA0-2826-FF6E3BD1A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774468" y="6271515"/>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1D127622-AAE4-AE0C-3B7F-53A537C2597F}"/>
              </a:ext>
            </a:extLst>
          </p:cNvPr>
          <p:cNvSpPr>
            <a:spLocks noGrp="1"/>
          </p:cNvSpPr>
          <p:nvPr>
            <p:ph type="title"/>
          </p:nvPr>
        </p:nvSpPr>
        <p:spPr>
          <a:xfrm>
            <a:off x="640080" y="914400"/>
            <a:ext cx="6291472" cy="1097280"/>
          </a:xfrm>
        </p:spPr>
        <p:txBody>
          <a:bodyPr vert="horz" lIns="91440" tIns="45720" rIns="91440" bIns="45720" rtlCol="0" anchor="t">
            <a:normAutofit/>
          </a:bodyPr>
          <a:lstStyle/>
          <a:p>
            <a:r>
              <a:rPr lang="en-US"/>
              <a:t>Evaluating Trade-offs</a:t>
            </a:r>
          </a:p>
        </p:txBody>
      </p:sp>
      <p:sp>
        <p:nvSpPr>
          <p:cNvPr id="4" name="Content Placeholder 3">
            <a:extLst>
              <a:ext uri="{FF2B5EF4-FFF2-40B4-BE49-F238E27FC236}">
                <a16:creationId xmlns:a16="http://schemas.microsoft.com/office/drawing/2014/main" id="{DBC096F9-3789-DD4A-40BF-6AB19C72E574}"/>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640080" y="2176036"/>
            <a:ext cx="6291472" cy="4123944"/>
          </a:xfrm>
        </p:spPr>
        <p:txBody>
          <a:bodyPr>
            <a:normAutofit/>
          </a:bodyPr>
          <a:lstStyle/>
          <a:p>
            <a:pPr marL="0" indent="0">
              <a:spcBef>
                <a:spcPts val="2500"/>
              </a:spcBef>
              <a:buNone/>
            </a:pPr>
            <a:r>
              <a:rPr lang="en-US" sz="1400" b="1"/>
              <a:t>Financial Benefits</a:t>
            </a:r>
          </a:p>
          <a:p>
            <a:pPr marL="0" lvl="1" indent="0">
              <a:buNone/>
            </a:pPr>
            <a:r>
              <a:rPr lang="en-US" sz="1400"/>
              <a:t>Organizations must assess the financial gains of switching against the costs involved. Understanding potential savings can guide decision-making.</a:t>
            </a:r>
          </a:p>
          <a:p>
            <a:pPr marL="0" indent="0">
              <a:spcBef>
                <a:spcPts val="2500"/>
              </a:spcBef>
              <a:buNone/>
            </a:pPr>
            <a:r>
              <a:rPr lang="en-US" sz="1400" b="1"/>
              <a:t>Workflow Disruptions</a:t>
            </a:r>
          </a:p>
          <a:p>
            <a:pPr marL="0" lvl="1" indent="0">
              <a:buNone/>
            </a:pPr>
            <a:r>
              <a:rPr lang="en-US" sz="1400"/>
              <a:t>Evaluating how a switch may disrupt existing workflows is crucial. Identifying potential interruptions helps in planning effectively.</a:t>
            </a:r>
          </a:p>
          <a:p>
            <a:pPr marL="0" indent="0">
              <a:spcBef>
                <a:spcPts val="2500"/>
              </a:spcBef>
              <a:buNone/>
            </a:pPr>
            <a:r>
              <a:rPr lang="en-US" sz="1400" b="1"/>
              <a:t>Training Needs</a:t>
            </a:r>
          </a:p>
          <a:p>
            <a:pPr marL="0" lvl="1" indent="0">
              <a:buNone/>
            </a:pPr>
            <a:r>
              <a:rPr lang="en-US" sz="1400"/>
              <a:t>Organizations must consider the need for new training when switching. Proper training ensures a smooth transition and better adaptation.</a:t>
            </a:r>
          </a:p>
        </p:txBody>
      </p:sp>
    </p:spTree>
    <p:extLst>
      <p:ext uri="{BB962C8B-B14F-4D97-AF65-F5344CB8AC3E}">
        <p14:creationId xmlns:p14="http://schemas.microsoft.com/office/powerpoint/2010/main" val="189256489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High angle shot of a group of young work colleagues brainstorming ideas together while being seated in the floor of the office at work">
            <a:extLst>
              <a:ext uri="{FF2B5EF4-FFF2-40B4-BE49-F238E27FC236}">
                <a16:creationId xmlns:a16="http://schemas.microsoft.com/office/drawing/2014/main" id="{E2EF5DFA-04BD-4DFE-AD31-7F03AFD0A786}"/>
              </a:ext>
            </a:extLst>
          </p:cNvPr>
          <p:cNvPicPr>
            <a:picLocks noGrp="1" noChangeAspect="1"/>
          </p:cNvPicPr>
          <p:nvPr>
            <p:ph sz="half" idx="1"/>
          </p:nvPr>
        </p:nvPicPr>
        <p:blipFill>
          <a:blip r:embed="rId3"/>
          <a:srcRect l="16280" r="17310" b="1"/>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FC2B000E-871B-463F-70CE-43F7D45A3BD7}"/>
              </a:ext>
            </a:extLst>
          </p:cNvPr>
          <p:cNvSpPr>
            <a:spLocks noGrp="1"/>
          </p:cNvSpPr>
          <p:nvPr>
            <p:ph type="title"/>
          </p:nvPr>
        </p:nvSpPr>
        <p:spPr>
          <a:xfrm>
            <a:off x="5029200" y="914400"/>
            <a:ext cx="6501810" cy="1097280"/>
          </a:xfrm>
        </p:spPr>
        <p:txBody>
          <a:bodyPr vert="horz" lIns="91440" tIns="45720" rIns="91440" bIns="45720" rtlCol="0" anchor="t">
            <a:normAutofit fontScale="90000"/>
          </a:bodyPr>
          <a:lstStyle/>
          <a:p>
            <a:r>
              <a:rPr lang="en-US"/>
              <a:t>Case Studies and Examples</a:t>
            </a:r>
          </a:p>
        </p:txBody>
      </p:sp>
      <p:sp>
        <p:nvSpPr>
          <p:cNvPr id="4" name="Content Placeholder 3">
            <a:extLst>
              <a:ext uri="{FF2B5EF4-FFF2-40B4-BE49-F238E27FC236}">
                <a16:creationId xmlns:a16="http://schemas.microsoft.com/office/drawing/2014/main" id="{360C389F-E71D-B352-FA13-918B23983AFB}"/>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en-US" sz="1400" b="1"/>
              <a:t>Insights from Case Studies</a:t>
            </a:r>
          </a:p>
          <a:p>
            <a:pPr marL="0" lvl="1" indent="0">
              <a:buNone/>
            </a:pPr>
            <a:r>
              <a:rPr lang="en-US" sz="1400"/>
              <a:t>Real-world case studies offer valuable insights into organizational experiences and strategies that have been successful or problematic.</a:t>
            </a:r>
          </a:p>
          <a:p>
            <a:pPr marL="0" indent="0">
              <a:spcBef>
                <a:spcPts val="2500"/>
              </a:spcBef>
              <a:buNone/>
            </a:pPr>
            <a:r>
              <a:rPr lang="en-US" sz="1400" b="1"/>
              <a:t>Identifying Best Practices</a:t>
            </a:r>
          </a:p>
          <a:p>
            <a:pPr marL="0" lvl="1" indent="0">
              <a:buNone/>
            </a:pPr>
            <a:r>
              <a:rPr lang="en-US" sz="1400"/>
              <a:t>Examining examples from other organizations can help in identifying best practices that lead to successful transitions.</a:t>
            </a:r>
          </a:p>
          <a:p>
            <a:pPr marL="0" indent="0">
              <a:spcBef>
                <a:spcPts val="2500"/>
              </a:spcBef>
              <a:buNone/>
            </a:pPr>
            <a:r>
              <a:rPr lang="en-US" sz="1400" b="1"/>
              <a:t>Avoiding Common Pitfalls</a:t>
            </a:r>
          </a:p>
          <a:p>
            <a:pPr marL="0" lvl="1" indent="0">
              <a:buNone/>
            </a:pPr>
            <a:r>
              <a:rPr lang="en-US" sz="1400"/>
              <a:t>Learning from the pitfalls encountered by other organizations can guide teams in avoiding similar mistakes during their transition.</a:t>
            </a:r>
          </a:p>
        </p:txBody>
      </p:sp>
    </p:spTree>
    <p:extLst>
      <p:ext uri="{BB962C8B-B14F-4D97-AF65-F5344CB8AC3E}">
        <p14:creationId xmlns:p14="http://schemas.microsoft.com/office/powerpoint/2010/main" val="23445655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Exchanging ideas in the boardroom">
            <a:extLst>
              <a:ext uri="{FF2B5EF4-FFF2-40B4-BE49-F238E27FC236}">
                <a16:creationId xmlns:a16="http://schemas.microsoft.com/office/drawing/2014/main" id="{D501F15E-0089-4D5C-9B3C-F005D6DBADDD}"/>
              </a:ext>
            </a:extLst>
          </p:cNvPr>
          <p:cNvPicPr>
            <a:picLocks noGrp="1" noChangeAspect="1"/>
          </p:cNvPicPr>
          <p:nvPr>
            <p:ph sz="half" idx="1"/>
          </p:nvPr>
        </p:nvPicPr>
        <p:blipFill>
          <a:blip r:embed="rId3"/>
          <a:srcRect l="14524" r="30409" b="2"/>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B977E303-313D-5954-CEDE-5E35C2D57540}"/>
              </a:ext>
            </a:extLst>
          </p:cNvPr>
          <p:cNvSpPr>
            <a:spLocks noGrp="1"/>
          </p:cNvSpPr>
          <p:nvPr>
            <p:ph type="title"/>
          </p:nvPr>
        </p:nvSpPr>
        <p:spPr>
          <a:xfrm>
            <a:off x="5029200" y="914400"/>
            <a:ext cx="6501810" cy="1097280"/>
          </a:xfrm>
        </p:spPr>
        <p:txBody>
          <a:bodyPr vert="horz" lIns="91440" tIns="45720" rIns="91440" bIns="45720" rtlCol="0" anchor="t">
            <a:normAutofit/>
          </a:bodyPr>
          <a:lstStyle/>
          <a:p>
            <a:r>
              <a:rPr lang="en-US"/>
              <a:t>Learning from Others</a:t>
            </a:r>
          </a:p>
        </p:txBody>
      </p:sp>
      <p:sp>
        <p:nvSpPr>
          <p:cNvPr id="4" name="Content Placeholder 3">
            <a:extLst>
              <a:ext uri="{FF2B5EF4-FFF2-40B4-BE49-F238E27FC236}">
                <a16:creationId xmlns:a16="http://schemas.microsoft.com/office/drawing/2014/main" id="{047CBC40-5F39-1662-0DC2-0F5CC87B8990}"/>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en-US" sz="1400" b="1"/>
              <a:t>Structured Migration Plan</a:t>
            </a:r>
          </a:p>
          <a:p>
            <a:pPr marL="0" lvl="1" indent="0">
              <a:buNone/>
            </a:pPr>
            <a:r>
              <a:rPr lang="en-US" sz="1400"/>
              <a:t>A well-structured migration plan is crucial for a successful transition from Microsoft 365, ensuring all steps are clearly defined.</a:t>
            </a:r>
          </a:p>
          <a:p>
            <a:pPr marL="0" indent="0">
              <a:spcBef>
                <a:spcPts val="2500"/>
              </a:spcBef>
              <a:buNone/>
            </a:pPr>
            <a:r>
              <a:rPr lang="en-US" sz="1400" b="1"/>
              <a:t>Ongoing User Support</a:t>
            </a:r>
          </a:p>
          <a:p>
            <a:pPr marL="0" lvl="1" indent="0">
              <a:buNone/>
            </a:pPr>
            <a:r>
              <a:rPr lang="en-US" sz="1400"/>
              <a:t>Providing ongoing user support throughout the migration process can significantly enhance user experience and adoption rates.</a:t>
            </a:r>
          </a:p>
          <a:p>
            <a:pPr marL="0" indent="0">
              <a:spcBef>
                <a:spcPts val="2500"/>
              </a:spcBef>
              <a:buNone/>
            </a:pPr>
            <a:r>
              <a:rPr lang="en-US" sz="1400" b="1"/>
              <a:t>Analyzing Successes and Challenges</a:t>
            </a:r>
          </a:p>
          <a:p>
            <a:pPr marL="0" lvl="1" indent="0">
              <a:buNone/>
            </a:pPr>
            <a:r>
              <a:rPr lang="en-US" sz="1400"/>
              <a:t>Reviewing both successes and challenges from previous migrations helps organizations make informed decisions for future projects.</a:t>
            </a:r>
          </a:p>
        </p:txBody>
      </p:sp>
    </p:spTree>
    <p:extLst>
      <p:ext uri="{BB962C8B-B14F-4D97-AF65-F5344CB8AC3E}">
        <p14:creationId xmlns:p14="http://schemas.microsoft.com/office/powerpoint/2010/main" val="21620656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Team of young business people having a meeting in the office">
            <a:extLst>
              <a:ext uri="{FF2B5EF4-FFF2-40B4-BE49-F238E27FC236}">
                <a16:creationId xmlns:a16="http://schemas.microsoft.com/office/drawing/2014/main" id="{822FCDD8-944B-41A7-BB33-4CDE777E5630}"/>
              </a:ext>
            </a:extLst>
          </p:cNvPr>
          <p:cNvPicPr>
            <a:picLocks noGrp="1" noChangeAspect="1"/>
          </p:cNvPicPr>
          <p:nvPr>
            <p:ph sz="half" idx="1"/>
          </p:nvPr>
        </p:nvPicPr>
        <p:blipFill>
          <a:blip r:embed="rId3"/>
          <a:srcRect l="31055" r="13878" b="2"/>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5B143C5E-CF65-8076-5CE7-11AB82E80040}"/>
              </a:ext>
            </a:extLst>
          </p:cNvPr>
          <p:cNvSpPr>
            <a:spLocks noGrp="1"/>
          </p:cNvSpPr>
          <p:nvPr>
            <p:ph type="title"/>
          </p:nvPr>
        </p:nvSpPr>
        <p:spPr>
          <a:xfrm>
            <a:off x="5029200" y="914400"/>
            <a:ext cx="6501810" cy="1097280"/>
          </a:xfrm>
        </p:spPr>
        <p:txBody>
          <a:bodyPr vert="horz" lIns="91440" tIns="45720" rIns="91440" bIns="45720" rtlCol="0" anchor="t">
            <a:normAutofit/>
          </a:bodyPr>
          <a:lstStyle/>
          <a:p>
            <a:r>
              <a:rPr lang="en-US"/>
              <a:t>Conclusion</a:t>
            </a:r>
          </a:p>
        </p:txBody>
      </p:sp>
      <p:sp>
        <p:nvSpPr>
          <p:cNvPr id="4" name="Content Placeholder 3">
            <a:extLst>
              <a:ext uri="{FF2B5EF4-FFF2-40B4-BE49-F238E27FC236}">
                <a16:creationId xmlns:a16="http://schemas.microsoft.com/office/drawing/2014/main" id="{8934DEA0-569D-1FE9-E4B6-216CAB10098A}"/>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en-US" sz="1400" b="1"/>
              <a:t>Understanding Transition Reasons</a:t>
            </a:r>
          </a:p>
          <a:p>
            <a:pPr marL="0" lvl="1" indent="0">
              <a:buNone/>
            </a:pPr>
            <a:r>
              <a:rPr lang="en-US" sz="1400"/>
              <a:t>Organizations must analyze the reasons for transitioning away from Microsoft 365 to ensure the move aligns with their needs.</a:t>
            </a:r>
          </a:p>
          <a:p>
            <a:pPr marL="0" indent="0">
              <a:spcBef>
                <a:spcPts val="2500"/>
              </a:spcBef>
              <a:buNone/>
            </a:pPr>
            <a:r>
              <a:rPr lang="en-US" sz="1400" b="1"/>
              <a:t>Selecting the Right Tools</a:t>
            </a:r>
          </a:p>
          <a:p>
            <a:pPr marL="0" lvl="1" indent="0">
              <a:buNone/>
            </a:pPr>
            <a:r>
              <a:rPr lang="en-US" sz="1400"/>
              <a:t>Choosing the right alternative tools is crucial for a smooth transition and maintaining productivity during the change.</a:t>
            </a:r>
          </a:p>
          <a:p>
            <a:pPr marL="0" indent="0">
              <a:spcBef>
                <a:spcPts val="2500"/>
              </a:spcBef>
              <a:buNone/>
            </a:pPr>
            <a:r>
              <a:rPr lang="en-US" sz="1400" b="1"/>
              <a:t>Managing Migration Process</a:t>
            </a:r>
          </a:p>
          <a:p>
            <a:pPr marL="0" lvl="1" indent="0">
              <a:buNone/>
            </a:pPr>
            <a:r>
              <a:rPr lang="en-US" sz="1400"/>
              <a:t>Effective management of the migration process is essential to minimize disruptions and ensure a successful transition.</a:t>
            </a:r>
          </a:p>
        </p:txBody>
      </p:sp>
    </p:spTree>
    <p:extLst>
      <p:ext uri="{BB962C8B-B14F-4D97-AF65-F5344CB8AC3E}">
        <p14:creationId xmlns:p14="http://schemas.microsoft.com/office/powerpoint/2010/main" val="37935364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8FCE029E-5073-4498-8104-8427AA987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pic>
        <p:nvPicPr>
          <p:cNvPr id="5" name="Content Placeholder 4" descr="3D spheres connected with a red line">
            <a:extLst>
              <a:ext uri="{FF2B5EF4-FFF2-40B4-BE49-F238E27FC236}">
                <a16:creationId xmlns:a16="http://schemas.microsoft.com/office/drawing/2014/main" id="{7E23ECD9-4D67-4110-987F-DA5ED44782A3}"/>
              </a:ext>
            </a:extLst>
          </p:cNvPr>
          <p:cNvPicPr>
            <a:picLocks noGrp="1" noChangeAspect="1"/>
          </p:cNvPicPr>
          <p:nvPr>
            <p:ph sz="half" idx="1"/>
          </p:nvPr>
        </p:nvPicPr>
        <p:blipFill>
          <a:blip r:embed="rId3"/>
          <a:srcRect l="17611" r="6362" b="1"/>
          <a:stretch/>
        </p:blipFill>
        <p:spPr>
          <a:xfrm>
            <a:off x="1" y="2613892"/>
            <a:ext cx="3739895" cy="3689359"/>
          </a:xfrm>
          <a:prstGeom prst="rect">
            <a:avLst/>
          </a:prstGeom>
        </p:spPr>
      </p:pic>
      <p:cxnSp>
        <p:nvCxnSpPr>
          <p:cNvPr id="14" name="Straight Connector 13">
            <a:extLst>
              <a:ext uri="{FF2B5EF4-FFF2-40B4-BE49-F238E27FC236}">
                <a16:creationId xmlns:a16="http://schemas.microsoft.com/office/drawing/2014/main" id="{BEFF515C-2521-4964-9DAC-2BFB8EC86A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74446"/>
            <a:ext cx="3739896"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967F853C-07DC-EB83-8AEF-07243FB18C79}"/>
              </a:ext>
            </a:extLst>
          </p:cNvPr>
          <p:cNvSpPr>
            <a:spLocks noGrp="1"/>
          </p:cNvSpPr>
          <p:nvPr>
            <p:ph type="title"/>
          </p:nvPr>
        </p:nvSpPr>
        <p:spPr>
          <a:xfrm>
            <a:off x="640080" y="914401"/>
            <a:ext cx="3099816" cy="1477817"/>
          </a:xfrm>
        </p:spPr>
        <p:txBody>
          <a:bodyPr vert="horz" lIns="91440" tIns="45720" rIns="91440" bIns="45720" rtlCol="0" anchor="t">
            <a:normAutofit/>
          </a:bodyPr>
          <a:lstStyle/>
          <a:p>
            <a:r>
              <a:rPr lang="en-US" sz="3600"/>
              <a:t>Overview of Presentation</a:t>
            </a:r>
          </a:p>
        </p:txBody>
      </p:sp>
      <p:sp>
        <p:nvSpPr>
          <p:cNvPr id="4" name="Content Placeholder 3">
            <a:extLst>
              <a:ext uri="{FF2B5EF4-FFF2-40B4-BE49-F238E27FC236}">
                <a16:creationId xmlns:a16="http://schemas.microsoft.com/office/drawing/2014/main" id="{36D9238F-8CBB-6F77-1058-B71443ED86E6}"/>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325537" y="1014984"/>
            <a:ext cx="7205472" cy="5288266"/>
          </a:xfrm>
        </p:spPr>
        <p:txBody>
          <a:bodyPr>
            <a:normAutofit/>
          </a:bodyPr>
          <a:lstStyle/>
          <a:p>
            <a:pPr marL="0" indent="0">
              <a:spcBef>
                <a:spcPts val="2500"/>
              </a:spcBef>
              <a:buNone/>
            </a:pPr>
            <a:r>
              <a:rPr lang="en-US" sz="1400" b="1"/>
              <a:t>Reasons to Stop Using Microsoft 365</a:t>
            </a:r>
          </a:p>
          <a:p>
            <a:pPr marL="0" lvl="1" indent="0">
              <a:buNone/>
            </a:pPr>
            <a:r>
              <a:rPr lang="en-US" sz="1400"/>
              <a:t>We'll explore various reasons organizations may decide to move away from Microsoft 365 applications.</a:t>
            </a:r>
          </a:p>
          <a:p>
            <a:pPr marL="0" indent="0">
              <a:spcBef>
                <a:spcPts val="2500"/>
              </a:spcBef>
              <a:buNone/>
            </a:pPr>
            <a:r>
              <a:rPr lang="en-US" sz="1400" b="1"/>
              <a:t>Alternative Tools Available</a:t>
            </a:r>
          </a:p>
          <a:p>
            <a:pPr marL="0" lvl="1" indent="0">
              <a:buNone/>
            </a:pPr>
            <a:r>
              <a:rPr lang="en-US" sz="1400"/>
              <a:t>Next, we will identify other software tools that can effectively replace Microsoft 365 apps.</a:t>
            </a:r>
          </a:p>
          <a:p>
            <a:pPr marL="0" indent="0">
              <a:spcBef>
                <a:spcPts val="2500"/>
              </a:spcBef>
              <a:buNone/>
            </a:pPr>
            <a:r>
              <a:rPr lang="en-US" sz="1400" b="1"/>
              <a:t>Migration Process Overview</a:t>
            </a:r>
          </a:p>
          <a:p>
            <a:pPr marL="0" lvl="1" indent="0">
              <a:buNone/>
            </a:pPr>
            <a:r>
              <a:rPr lang="en-US" sz="1400"/>
              <a:t>We will detail the steps involved in migrating data and applications away from Microsoft 365.</a:t>
            </a:r>
          </a:p>
          <a:p>
            <a:pPr marL="0" indent="0">
              <a:spcBef>
                <a:spcPts val="2500"/>
              </a:spcBef>
              <a:buNone/>
            </a:pPr>
            <a:r>
              <a:rPr lang="en-US" sz="1400" b="1"/>
              <a:t>Benefits and Drawbacks</a:t>
            </a:r>
          </a:p>
          <a:p>
            <a:pPr marL="0" lvl="1" indent="0">
              <a:buNone/>
            </a:pPr>
            <a:r>
              <a:rPr lang="en-US" sz="1400"/>
              <a:t>Afterward, we will weigh the advantages and disadvantages of transitioning from Microsoft 365.</a:t>
            </a:r>
          </a:p>
          <a:p>
            <a:pPr marL="0" indent="0">
              <a:spcBef>
                <a:spcPts val="2500"/>
              </a:spcBef>
              <a:buNone/>
            </a:pPr>
            <a:r>
              <a:rPr lang="en-US" sz="1400" b="1"/>
              <a:t>Case Studies and Examples</a:t>
            </a:r>
          </a:p>
          <a:p>
            <a:pPr marL="0" lvl="1" indent="0">
              <a:buNone/>
            </a:pPr>
            <a:r>
              <a:rPr lang="en-US" sz="1400"/>
              <a:t>Finally, we will review case studies and examples to illustrate successful transitions.</a:t>
            </a:r>
          </a:p>
        </p:txBody>
      </p:sp>
    </p:spTree>
    <p:extLst>
      <p:ext uri="{BB962C8B-B14F-4D97-AF65-F5344CB8AC3E}">
        <p14:creationId xmlns:p14="http://schemas.microsoft.com/office/powerpoint/2010/main" val="14684373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8FCE029E-5073-4498-8104-8427AA987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pic>
        <p:nvPicPr>
          <p:cNvPr id="5" name="Content Placeholder 4" descr="Young businessman reading sales reports">
            <a:extLst>
              <a:ext uri="{FF2B5EF4-FFF2-40B4-BE49-F238E27FC236}">
                <a16:creationId xmlns:a16="http://schemas.microsoft.com/office/drawing/2014/main" id="{07865489-26AF-41D6-99D0-DCFCE6712FB4}"/>
              </a:ext>
            </a:extLst>
          </p:cNvPr>
          <p:cNvPicPr>
            <a:picLocks noGrp="1" noChangeAspect="1"/>
          </p:cNvPicPr>
          <p:nvPr>
            <p:ph sz="half" idx="1"/>
          </p:nvPr>
        </p:nvPicPr>
        <p:blipFill>
          <a:blip r:embed="rId3"/>
          <a:srcRect l="10498" r="1" b="1"/>
          <a:stretch/>
        </p:blipFill>
        <p:spPr>
          <a:xfrm>
            <a:off x="1" y="2613892"/>
            <a:ext cx="4946906" cy="3689359"/>
          </a:xfrm>
          <a:prstGeom prst="rect">
            <a:avLst/>
          </a:prstGeom>
        </p:spPr>
      </p:pic>
      <p:cxnSp>
        <p:nvCxnSpPr>
          <p:cNvPr id="14" name="Straight Connector 13">
            <a:extLst>
              <a:ext uri="{FF2B5EF4-FFF2-40B4-BE49-F238E27FC236}">
                <a16:creationId xmlns:a16="http://schemas.microsoft.com/office/drawing/2014/main" id="{BEFF515C-2521-4964-9DAC-2BFB8EC86A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74446"/>
            <a:ext cx="4946904"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2BAA3EF0-3C07-ADD6-00DA-528CC66DBF92}"/>
              </a:ext>
            </a:extLst>
          </p:cNvPr>
          <p:cNvSpPr>
            <a:spLocks noGrp="1"/>
          </p:cNvSpPr>
          <p:nvPr>
            <p:ph type="title"/>
          </p:nvPr>
        </p:nvSpPr>
        <p:spPr>
          <a:xfrm>
            <a:off x="640080" y="914401"/>
            <a:ext cx="4306824" cy="1477817"/>
          </a:xfrm>
        </p:spPr>
        <p:txBody>
          <a:bodyPr vert="horz" lIns="91440" tIns="45720" rIns="91440" bIns="45720" rtlCol="0" anchor="t">
            <a:normAutofit/>
          </a:bodyPr>
          <a:lstStyle/>
          <a:p>
            <a:r>
              <a:rPr lang="en-US"/>
              <a:t>Reasons for Switching</a:t>
            </a:r>
          </a:p>
        </p:txBody>
      </p:sp>
      <p:sp>
        <p:nvSpPr>
          <p:cNvPr id="4" name="Content Placeholder 3">
            <a:extLst>
              <a:ext uri="{FF2B5EF4-FFF2-40B4-BE49-F238E27FC236}">
                <a16:creationId xmlns:a16="http://schemas.microsoft.com/office/drawing/2014/main" id="{CC28223B-B205-3BCE-17B8-98ECAD0787B4}"/>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641848" y="1014984"/>
            <a:ext cx="5889161" cy="5288267"/>
          </a:xfrm>
        </p:spPr>
        <p:txBody>
          <a:bodyPr>
            <a:normAutofit/>
          </a:bodyPr>
          <a:lstStyle/>
          <a:p>
            <a:pPr marL="0" indent="0">
              <a:spcBef>
                <a:spcPts val="2500"/>
              </a:spcBef>
              <a:buNone/>
            </a:pPr>
            <a:r>
              <a:rPr lang="en-US" sz="1400" b="1"/>
              <a:t>Cost Concerns</a:t>
            </a:r>
          </a:p>
          <a:p>
            <a:pPr marL="0" lvl="1" indent="0">
              <a:buNone/>
            </a:pPr>
            <a:r>
              <a:rPr lang="en-US" sz="1400"/>
              <a:t>Organizations may find the subscription costs of Microsoft 365 apps to be too high compared to alternatives.</a:t>
            </a:r>
          </a:p>
          <a:p>
            <a:pPr marL="0" indent="0">
              <a:spcBef>
                <a:spcPts val="2500"/>
              </a:spcBef>
              <a:buNone/>
            </a:pPr>
            <a:r>
              <a:rPr lang="en-US" sz="1400" b="1"/>
              <a:t>Need for Flexibility</a:t>
            </a:r>
          </a:p>
          <a:p>
            <a:pPr marL="0" lvl="1" indent="0">
              <a:buNone/>
            </a:pPr>
            <a:r>
              <a:rPr lang="en-US" sz="1400"/>
              <a:t>Some organizations may require more flexibility in their software solutions, leading them to seek alternatives.</a:t>
            </a:r>
          </a:p>
          <a:p>
            <a:pPr marL="0" indent="0">
              <a:spcBef>
                <a:spcPts val="2500"/>
              </a:spcBef>
              <a:buNone/>
            </a:pPr>
            <a:r>
              <a:rPr lang="en-US" sz="1400" b="1"/>
              <a:t>Dissatisfaction with Features</a:t>
            </a:r>
          </a:p>
          <a:p>
            <a:pPr marL="0" lvl="1" indent="0">
              <a:buNone/>
            </a:pPr>
            <a:r>
              <a:rPr lang="en-US" sz="1400"/>
              <a:t>Organizations may be unhappy with specific features in Microsoft 365 apps, prompting them to explore other solutions.</a:t>
            </a:r>
          </a:p>
          <a:p>
            <a:pPr marL="0" indent="0">
              <a:spcBef>
                <a:spcPts val="2500"/>
              </a:spcBef>
              <a:buNone/>
            </a:pPr>
            <a:r>
              <a:rPr lang="en-US" sz="1400" b="1"/>
              <a:t>Privacy and Data Control</a:t>
            </a:r>
          </a:p>
          <a:p>
            <a:pPr marL="0" lvl="1" indent="0">
              <a:buNone/>
            </a:pPr>
            <a:r>
              <a:rPr lang="en-US" sz="1400"/>
              <a:t>Concerns about privacy and data control can drive organizations to switch to platforms that offer better security measures.</a:t>
            </a:r>
          </a:p>
        </p:txBody>
      </p:sp>
    </p:spTree>
    <p:extLst>
      <p:ext uri="{BB962C8B-B14F-4D97-AF65-F5344CB8AC3E}">
        <p14:creationId xmlns:p14="http://schemas.microsoft.com/office/powerpoint/2010/main" val="19987031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Shot of a businessman holding on to a bunch of cryptocurrency balloons on top of a graph against a white background">
            <a:extLst>
              <a:ext uri="{FF2B5EF4-FFF2-40B4-BE49-F238E27FC236}">
                <a16:creationId xmlns:a16="http://schemas.microsoft.com/office/drawing/2014/main" id="{99377B12-DE9D-431D-BCE9-F6B006AF01C8}"/>
              </a:ext>
            </a:extLst>
          </p:cNvPr>
          <p:cNvPicPr>
            <a:picLocks noGrp="1" noChangeAspect="1"/>
          </p:cNvPicPr>
          <p:nvPr>
            <p:ph sz="half" idx="1"/>
          </p:nvPr>
        </p:nvPicPr>
        <p:blipFill>
          <a:blip r:embed="rId3"/>
          <a:srcRect l="24986" r="19948" b="2"/>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62D8BA4-7827-0005-46A8-BBF34C0AC0D2}"/>
              </a:ext>
            </a:extLst>
          </p:cNvPr>
          <p:cNvSpPr>
            <a:spLocks noGrp="1"/>
          </p:cNvSpPr>
          <p:nvPr>
            <p:ph type="title"/>
          </p:nvPr>
        </p:nvSpPr>
        <p:spPr>
          <a:xfrm>
            <a:off x="5029200" y="914400"/>
            <a:ext cx="6501810" cy="1097280"/>
          </a:xfrm>
        </p:spPr>
        <p:txBody>
          <a:bodyPr vert="horz" lIns="91440" tIns="45720" rIns="91440" bIns="45720" rtlCol="0" anchor="t">
            <a:normAutofit fontScale="90000"/>
          </a:bodyPr>
          <a:lstStyle/>
          <a:p>
            <a:r>
              <a:rPr lang="en-US"/>
              <a:t>Cost and Budget Constraints</a:t>
            </a:r>
          </a:p>
        </p:txBody>
      </p:sp>
      <p:sp>
        <p:nvSpPr>
          <p:cNvPr id="4" name="Content Placeholder 3">
            <a:extLst>
              <a:ext uri="{FF2B5EF4-FFF2-40B4-BE49-F238E27FC236}">
                <a16:creationId xmlns:a16="http://schemas.microsoft.com/office/drawing/2014/main" id="{DB42D46F-D9F7-515D-1E82-FB7A880BCFF0}"/>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en-US" sz="1400" b="1"/>
              <a:t>High Subscription Costs</a:t>
            </a:r>
          </a:p>
          <a:p>
            <a:pPr marL="0" lvl="1" indent="0">
              <a:buNone/>
            </a:pPr>
            <a:r>
              <a:rPr lang="en-US" sz="1400"/>
              <a:t>Microsoft 365 subscriptions can be quite high, particularly for larger teams, impacting budget planning.</a:t>
            </a:r>
          </a:p>
          <a:p>
            <a:pPr marL="0" indent="0">
              <a:spcBef>
                <a:spcPts val="2500"/>
              </a:spcBef>
              <a:buNone/>
            </a:pPr>
            <a:r>
              <a:rPr lang="en-US" sz="1400" b="1"/>
              <a:t>Exploring Alternatives</a:t>
            </a:r>
          </a:p>
          <a:p>
            <a:pPr marL="0" lvl="1" indent="0">
              <a:buNone/>
            </a:pPr>
            <a:r>
              <a:rPr lang="en-US" sz="1400"/>
              <a:t>Organizations should consider exploring lower-cost or free alternatives to mitigate expenses and achieve savings.</a:t>
            </a:r>
          </a:p>
          <a:p>
            <a:pPr marL="0" indent="0">
              <a:spcBef>
                <a:spcPts val="2500"/>
              </a:spcBef>
              <a:buNone/>
            </a:pPr>
            <a:r>
              <a:rPr lang="en-US" sz="1400" b="1"/>
              <a:t>Potential Savings</a:t>
            </a:r>
          </a:p>
          <a:p>
            <a:pPr marL="0" lvl="1" indent="0">
              <a:buNone/>
            </a:pPr>
            <a:r>
              <a:rPr lang="en-US" sz="1400"/>
              <a:t>Switching to more affordable options can lead to significant savings in operational costs for organizations.</a:t>
            </a:r>
          </a:p>
        </p:txBody>
      </p:sp>
    </p:spTree>
    <p:extLst>
      <p:ext uri="{BB962C8B-B14F-4D97-AF65-F5344CB8AC3E}">
        <p14:creationId xmlns:p14="http://schemas.microsoft.com/office/powerpoint/2010/main" val="17375443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bstract  Digital concept which shows network security optimization and internet technology  ">
            <a:extLst>
              <a:ext uri="{FF2B5EF4-FFF2-40B4-BE49-F238E27FC236}">
                <a16:creationId xmlns:a16="http://schemas.microsoft.com/office/drawing/2014/main" id="{73D15718-4DBA-46FA-8083-3C0BB2682318}"/>
              </a:ext>
            </a:extLst>
          </p:cNvPr>
          <p:cNvPicPr>
            <a:picLocks noGrp="1" noChangeAspect="1"/>
          </p:cNvPicPr>
          <p:nvPr>
            <p:ph sz="half" idx="1"/>
          </p:nvPr>
        </p:nvPicPr>
        <p:blipFill>
          <a:blip r:embed="rId3"/>
          <a:srcRect l="8651" r="29475"/>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8DBF3421-5CB7-F077-7080-A619D3A49446}"/>
              </a:ext>
            </a:extLst>
          </p:cNvPr>
          <p:cNvSpPr>
            <a:spLocks noGrp="1"/>
          </p:cNvSpPr>
          <p:nvPr>
            <p:ph type="title"/>
          </p:nvPr>
        </p:nvSpPr>
        <p:spPr>
          <a:xfrm>
            <a:off x="5029200" y="914400"/>
            <a:ext cx="6501810" cy="1097280"/>
          </a:xfrm>
        </p:spPr>
        <p:txBody>
          <a:bodyPr vert="horz" lIns="91440" tIns="45720" rIns="91440" bIns="45720" rtlCol="0" anchor="t">
            <a:normAutofit/>
          </a:bodyPr>
          <a:lstStyle/>
          <a:p>
            <a:r>
              <a:rPr lang="en-US"/>
              <a:t>Privacy and Data Control</a:t>
            </a:r>
          </a:p>
        </p:txBody>
      </p:sp>
      <p:sp>
        <p:nvSpPr>
          <p:cNvPr id="4" name="Content Placeholder 3">
            <a:extLst>
              <a:ext uri="{FF2B5EF4-FFF2-40B4-BE49-F238E27FC236}">
                <a16:creationId xmlns:a16="http://schemas.microsoft.com/office/drawing/2014/main" id="{4B756A0A-143C-CAED-C1AA-4A25C49B0F7C}"/>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en-US" sz="1400" b="1"/>
              <a:t>Data Privacy Concerns</a:t>
            </a:r>
          </a:p>
          <a:p>
            <a:pPr marL="0" lvl="1" indent="0">
              <a:buNone/>
            </a:pPr>
            <a:r>
              <a:rPr lang="en-US" sz="1400"/>
              <a:t>Many users express concerns about how their data is managed and stored by organizations, affecting their trust.</a:t>
            </a:r>
          </a:p>
          <a:p>
            <a:pPr marL="0" indent="0">
              <a:spcBef>
                <a:spcPts val="2500"/>
              </a:spcBef>
              <a:buNone/>
            </a:pPr>
            <a:r>
              <a:rPr lang="en-US" sz="1400" b="1"/>
              <a:t>Seeking Alternatives</a:t>
            </a:r>
          </a:p>
          <a:p>
            <a:pPr marL="0" lvl="1" indent="0">
              <a:buNone/>
            </a:pPr>
            <a:r>
              <a:rPr lang="en-US" sz="1400"/>
              <a:t>Organizations are increasingly looking for alternatives that prioritize data privacy, ensuring user trust and compliance.</a:t>
            </a:r>
          </a:p>
          <a:p>
            <a:pPr marL="0" indent="0">
              <a:spcBef>
                <a:spcPts val="2500"/>
              </a:spcBef>
              <a:buNone/>
            </a:pPr>
            <a:r>
              <a:rPr lang="en-US" sz="1400" b="1"/>
              <a:t>User Control Over Data</a:t>
            </a:r>
          </a:p>
          <a:p>
            <a:pPr marL="0" lvl="1" indent="0">
              <a:buNone/>
            </a:pPr>
            <a:r>
              <a:rPr lang="en-US" sz="1400"/>
              <a:t>Users desire greater control over their data, seeking tools that allow them to manage their information effectively.</a:t>
            </a:r>
          </a:p>
        </p:txBody>
      </p:sp>
    </p:spTree>
    <p:extLst>
      <p:ext uri="{BB962C8B-B14F-4D97-AF65-F5344CB8AC3E}">
        <p14:creationId xmlns:p14="http://schemas.microsoft.com/office/powerpoint/2010/main" val="9700910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quot;Set of icons for organisation.  Includes documents, search icons, folders, etc  Hi Res raster file.Note that all images are my own design.&quot;">
            <a:extLst>
              <a:ext uri="{FF2B5EF4-FFF2-40B4-BE49-F238E27FC236}">
                <a16:creationId xmlns:a16="http://schemas.microsoft.com/office/drawing/2014/main" id="{B81BC599-7B58-4773-B1ED-C401C1964101}"/>
              </a:ext>
            </a:extLst>
          </p:cNvPr>
          <p:cNvPicPr>
            <a:picLocks noGrp="1" noChangeAspect="1"/>
          </p:cNvPicPr>
          <p:nvPr>
            <p:ph sz="half" idx="1"/>
          </p:nvPr>
        </p:nvPicPr>
        <p:blipFill>
          <a:blip r:embed="rId3"/>
          <a:srcRect l="17502" r="1" b="1"/>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B4425D01-D397-2C3C-44B1-4D56A0396754}"/>
              </a:ext>
            </a:extLst>
          </p:cNvPr>
          <p:cNvSpPr>
            <a:spLocks noGrp="1"/>
          </p:cNvSpPr>
          <p:nvPr>
            <p:ph type="title"/>
          </p:nvPr>
        </p:nvSpPr>
        <p:spPr>
          <a:xfrm>
            <a:off x="5029200" y="914400"/>
            <a:ext cx="6501810" cy="1097280"/>
          </a:xfrm>
        </p:spPr>
        <p:txBody>
          <a:bodyPr vert="horz" lIns="91440" tIns="45720" rIns="91440" bIns="45720" rtlCol="0" anchor="t">
            <a:normAutofit/>
          </a:bodyPr>
          <a:lstStyle/>
          <a:p>
            <a:r>
              <a:rPr lang="en-US"/>
              <a:t>Alternative Tools</a:t>
            </a:r>
          </a:p>
        </p:txBody>
      </p:sp>
      <p:sp>
        <p:nvSpPr>
          <p:cNvPr id="4" name="Content Placeholder 3">
            <a:extLst>
              <a:ext uri="{FF2B5EF4-FFF2-40B4-BE49-F238E27FC236}">
                <a16:creationId xmlns:a16="http://schemas.microsoft.com/office/drawing/2014/main" id="{736013FF-B735-AD2A-9030-EF390A699B70}"/>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en-US" sz="1400" b="1"/>
              <a:t>Document Editing Alternatives</a:t>
            </a:r>
          </a:p>
          <a:p>
            <a:pPr marL="0" lvl="1" indent="0">
              <a:buNone/>
            </a:pPr>
            <a:r>
              <a:rPr lang="en-US" sz="1400"/>
              <a:t>Numerous tools provide effective document editing capabilities that can serve as alternatives to Microsoft Word.</a:t>
            </a:r>
          </a:p>
          <a:p>
            <a:pPr marL="0" indent="0">
              <a:spcBef>
                <a:spcPts val="2500"/>
              </a:spcBef>
              <a:buNone/>
            </a:pPr>
            <a:r>
              <a:rPr lang="en-US" sz="1400" b="1"/>
              <a:t>Project Management Solutions</a:t>
            </a:r>
          </a:p>
          <a:p>
            <a:pPr marL="0" lvl="1" indent="0">
              <a:buNone/>
            </a:pPr>
            <a:r>
              <a:rPr lang="en-US" sz="1400"/>
              <a:t>There are many project management tools available that can help teams collaborate and manage tasks effectively, serving as viable alternatives to Microsoft Project.</a:t>
            </a:r>
          </a:p>
          <a:p>
            <a:pPr marL="0" indent="0">
              <a:spcBef>
                <a:spcPts val="2500"/>
              </a:spcBef>
              <a:buNone/>
            </a:pPr>
            <a:r>
              <a:rPr lang="en-US" sz="1400" b="1"/>
              <a:t>Enhanced Functionalities</a:t>
            </a:r>
          </a:p>
          <a:p>
            <a:pPr marL="0" lvl="1" indent="0">
              <a:buNone/>
            </a:pPr>
            <a:r>
              <a:rPr lang="en-US" sz="1400"/>
              <a:t>Some alternative tools offer features that enhance productivity and collaboration beyond what Microsoft 365 provides.</a:t>
            </a:r>
          </a:p>
        </p:txBody>
      </p:sp>
    </p:spTree>
    <p:extLst>
      <p:ext uri="{BB962C8B-B14F-4D97-AF65-F5344CB8AC3E}">
        <p14:creationId xmlns:p14="http://schemas.microsoft.com/office/powerpoint/2010/main" val="26617629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53AE3C-AC4F-907C-B473-B9A30D2150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 name="Title 1">
            <a:extLst>
              <a:ext uri="{FF2B5EF4-FFF2-40B4-BE49-F238E27FC236}">
                <a16:creationId xmlns:a16="http://schemas.microsoft.com/office/drawing/2014/main" id="{68594293-56F4-ACD1-7759-3E6F0354A6AA}"/>
              </a:ext>
            </a:extLst>
          </p:cNvPr>
          <p:cNvSpPr>
            <a:spLocks noGrp="1"/>
          </p:cNvSpPr>
          <p:nvPr>
            <p:ph type="title"/>
          </p:nvPr>
        </p:nvSpPr>
        <p:spPr>
          <a:xfrm>
            <a:off x="640080" y="914400"/>
            <a:ext cx="3412998" cy="1839433"/>
          </a:xfrm>
        </p:spPr>
        <p:txBody>
          <a:bodyPr>
            <a:normAutofit/>
          </a:bodyPr>
          <a:lstStyle/>
          <a:p>
            <a:r>
              <a:rPr lang="en-US" sz="3600"/>
              <a:t>Popular Alternatives</a:t>
            </a:r>
          </a:p>
        </p:txBody>
      </p:sp>
      <p:graphicFrame>
        <p:nvGraphicFramePr>
          <p:cNvPr id="4" name="Content Placeholder 4">
            <a:extLst>
              <a:ext uri="{FF2B5EF4-FFF2-40B4-BE49-F238E27FC236}">
                <a16:creationId xmlns:a16="http://schemas.microsoft.com/office/drawing/2014/main" id="{50F95E2B-E326-4DA6-82FB-E76B872CD027}"/>
              </a:ext>
            </a:extLst>
          </p:cNvPr>
          <p:cNvGraphicFramePr>
            <a:graphicFrameLocks noGrp="1"/>
          </p:cNvGraphicFramePr>
          <p:nvPr>
            <p:ph idx="1"/>
            <p:extLst>
              <p:ext uri="{D42A27DB-BD31-4B8C-83A1-F6EECF244321}">
                <p14:modId xmlns:p14="http://schemas.microsoft.com/office/powerpoint/2010/main" val="1944402904"/>
              </p:ext>
              <p:ext uri="{E7BDC344-281C-4309-B0C6-D0EE65EED2A8}">
                <p202:designPr xmlns:p202="http://schemas.microsoft.com/office/powerpoint/2020/02/main">
                  <p202:designTagLst>
                    <p202:designTag name="ARCH:1:CLS" val="InformationBlock"/>
                    <p202:designTag name="ARCH:1:VSVAR" val="VisualTitledTextBox"/>
                  </p202:designTagLst>
                </p202:designPr>
              </p:ext>
            </p:extLst>
          </p:nvPr>
        </p:nvGraphicFramePr>
        <p:xfrm>
          <a:off x="4632670" y="1014984"/>
          <a:ext cx="7029274" cy="53146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37092993"/>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Cloud computing concept isolated on white background">
            <a:extLst>
              <a:ext uri="{FF2B5EF4-FFF2-40B4-BE49-F238E27FC236}">
                <a16:creationId xmlns:a16="http://schemas.microsoft.com/office/drawing/2014/main" id="{2B81A058-CCBB-44C7-806F-0BEDE8C40BEC}"/>
              </a:ext>
            </a:extLst>
          </p:cNvPr>
          <p:cNvPicPr>
            <a:picLocks noGrp="1" noChangeAspect="1"/>
          </p:cNvPicPr>
          <p:nvPr>
            <p:ph sz="half" idx="1"/>
          </p:nvPr>
        </p:nvPicPr>
        <p:blipFill>
          <a:blip r:embed="rId3"/>
          <a:srcRect l="18052" r="20074"/>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12E72421-C39B-45E8-C01C-75EC1A27B8BB}"/>
              </a:ext>
            </a:extLst>
          </p:cNvPr>
          <p:cNvSpPr>
            <a:spLocks noGrp="1"/>
          </p:cNvSpPr>
          <p:nvPr>
            <p:ph type="title"/>
          </p:nvPr>
        </p:nvSpPr>
        <p:spPr>
          <a:xfrm>
            <a:off x="5029200" y="914400"/>
            <a:ext cx="6501810" cy="1097280"/>
          </a:xfrm>
        </p:spPr>
        <p:txBody>
          <a:bodyPr vert="horz" lIns="91440" tIns="45720" rIns="91440" bIns="45720" rtlCol="0" anchor="t">
            <a:normAutofit/>
          </a:bodyPr>
          <a:lstStyle/>
          <a:p>
            <a:r>
              <a:rPr lang="en-US"/>
              <a:t>Open-source Solutions</a:t>
            </a:r>
          </a:p>
        </p:txBody>
      </p:sp>
      <p:sp>
        <p:nvSpPr>
          <p:cNvPr id="4" name="Content Placeholder 3">
            <a:extLst>
              <a:ext uri="{FF2B5EF4-FFF2-40B4-BE49-F238E27FC236}">
                <a16:creationId xmlns:a16="http://schemas.microsoft.com/office/drawing/2014/main" id="{B2785023-5E97-CDFF-E14C-71474FE48108}"/>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en-US" sz="1400" b="1"/>
              <a:t>Flexibility of Open-source Tools</a:t>
            </a:r>
          </a:p>
          <a:p>
            <a:pPr marL="0" lvl="1" indent="0">
              <a:buNone/>
            </a:pPr>
            <a:r>
              <a:rPr lang="en-US" sz="1400"/>
              <a:t>Open-source solutions like Nextcloud and OnlyOffice offer organizations the flexibility to customize their tools according to specific needs.</a:t>
            </a:r>
          </a:p>
          <a:p>
            <a:pPr marL="0" indent="0">
              <a:spcBef>
                <a:spcPts val="2500"/>
              </a:spcBef>
              <a:buNone/>
            </a:pPr>
            <a:r>
              <a:rPr lang="en-US" sz="1400" b="1"/>
              <a:t>Enhanced Data Control</a:t>
            </a:r>
          </a:p>
          <a:p>
            <a:pPr marL="0" lvl="1" indent="0">
              <a:buNone/>
            </a:pPr>
            <a:r>
              <a:rPr lang="en-US" sz="1400"/>
              <a:t>Hosting their own software allows organizations to have greater control over their data and security practices.</a:t>
            </a:r>
          </a:p>
          <a:p>
            <a:pPr marL="0" indent="0">
              <a:spcBef>
                <a:spcPts val="2500"/>
              </a:spcBef>
              <a:buNone/>
            </a:pPr>
            <a:r>
              <a:rPr lang="en-US" sz="1400" b="1"/>
              <a:t>Workflow Optimization</a:t>
            </a:r>
          </a:p>
          <a:p>
            <a:pPr marL="0" lvl="1" indent="0">
              <a:buNone/>
            </a:pPr>
            <a:r>
              <a:rPr lang="en-US" sz="1400"/>
              <a:t>Open-source software provides the ability to streamline workflows, increasing productivity and operational efficiency.</a:t>
            </a:r>
          </a:p>
        </p:txBody>
      </p:sp>
    </p:spTree>
    <p:extLst>
      <p:ext uri="{BB962C8B-B14F-4D97-AF65-F5344CB8AC3E}">
        <p14:creationId xmlns:p14="http://schemas.microsoft.com/office/powerpoint/2010/main" val="134034519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Hand drawn businessman and business woman icons in red and black colors are connected by arrows randomly on white background. This image shows the social media, and online communication between business people.">
            <a:extLst>
              <a:ext uri="{FF2B5EF4-FFF2-40B4-BE49-F238E27FC236}">
                <a16:creationId xmlns:a16="http://schemas.microsoft.com/office/drawing/2014/main" id="{C9B8A443-BEB3-4563-A3D2-8F979E06C792}"/>
              </a:ext>
            </a:extLst>
          </p:cNvPr>
          <p:cNvPicPr>
            <a:picLocks noGrp="1" noChangeAspect="1"/>
          </p:cNvPicPr>
          <p:nvPr>
            <p:ph sz="half" idx="1"/>
          </p:nvPr>
        </p:nvPicPr>
        <p:blipFill>
          <a:blip r:embed="rId3"/>
          <a:srcRect l="23037" r="21897" b="2"/>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9FDA2BC7-3DDE-8E7F-98B2-A74A5CE304B9}"/>
              </a:ext>
            </a:extLst>
          </p:cNvPr>
          <p:cNvSpPr>
            <a:spLocks noGrp="1"/>
          </p:cNvSpPr>
          <p:nvPr>
            <p:ph type="title"/>
          </p:nvPr>
        </p:nvSpPr>
        <p:spPr>
          <a:xfrm>
            <a:off x="5029200" y="914400"/>
            <a:ext cx="6501810" cy="1097280"/>
          </a:xfrm>
        </p:spPr>
        <p:txBody>
          <a:bodyPr vert="horz" lIns="91440" tIns="45720" rIns="91440" bIns="45720" rtlCol="0" anchor="t">
            <a:normAutofit/>
          </a:bodyPr>
          <a:lstStyle/>
          <a:p>
            <a:r>
              <a:rPr lang="en-US"/>
              <a:t>Migration Process</a:t>
            </a:r>
          </a:p>
        </p:txBody>
      </p:sp>
      <p:sp>
        <p:nvSpPr>
          <p:cNvPr id="4" name="Content Placeholder 3">
            <a:extLst>
              <a:ext uri="{FF2B5EF4-FFF2-40B4-BE49-F238E27FC236}">
                <a16:creationId xmlns:a16="http://schemas.microsoft.com/office/drawing/2014/main" id="{349FF6E1-455A-877A-F3E6-EEDB98662445}"/>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en-US" sz="1400" b="1"/>
              <a:t>Assess Current Usage</a:t>
            </a:r>
          </a:p>
          <a:p>
            <a:pPr marL="0" lvl="1" indent="0">
              <a:buNone/>
            </a:pPr>
            <a:r>
              <a:rPr lang="en-US" sz="1400"/>
              <a:t>Begin the migration process by evaluating existing software usage and identifying areas for improvement.</a:t>
            </a:r>
          </a:p>
          <a:p>
            <a:pPr marL="0" indent="0">
              <a:spcBef>
                <a:spcPts val="2500"/>
              </a:spcBef>
              <a:buNone/>
            </a:pPr>
            <a:r>
              <a:rPr lang="en-US" sz="1400" b="1"/>
              <a:t>Choosing Alternative Tools</a:t>
            </a:r>
          </a:p>
          <a:p>
            <a:pPr marL="0" lvl="1" indent="0">
              <a:buNone/>
            </a:pPr>
            <a:r>
              <a:rPr lang="en-US" sz="1400"/>
              <a:t>Select suitable alternative tools that meet your organization's needs and facilitate a smooth transition.</a:t>
            </a:r>
          </a:p>
          <a:p>
            <a:pPr marL="0" indent="0">
              <a:spcBef>
                <a:spcPts val="2500"/>
              </a:spcBef>
              <a:buNone/>
            </a:pPr>
            <a:r>
              <a:rPr lang="en-US" sz="1400" b="1"/>
              <a:t>Training Staff</a:t>
            </a:r>
          </a:p>
          <a:p>
            <a:pPr marL="0" lvl="1" indent="0">
              <a:buNone/>
            </a:pPr>
            <a:r>
              <a:rPr lang="en-US" sz="1400"/>
              <a:t>Provide adequate training to staff to familiarize them with the new tools and ensure a successful migration.</a:t>
            </a:r>
          </a:p>
        </p:txBody>
      </p:sp>
    </p:spTree>
    <p:extLst>
      <p:ext uri="{BB962C8B-B14F-4D97-AF65-F5344CB8AC3E}">
        <p14:creationId xmlns:p14="http://schemas.microsoft.com/office/powerpoint/2010/main" val="32524077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DashVTI">
  <a:themeElements>
    <a:clrScheme name="Custom 6">
      <a:dk1>
        <a:sysClr val="windowText" lastClr="000000"/>
      </a:dk1>
      <a:lt1>
        <a:sysClr val="window" lastClr="FFFFFF"/>
      </a:lt1>
      <a:dk2>
        <a:srgbClr val="0D1C3B"/>
      </a:dk2>
      <a:lt2>
        <a:srgbClr val="F5F2F9"/>
      </a:lt2>
      <a:accent1>
        <a:srgbClr val="1973EB"/>
      </a:accent1>
      <a:accent2>
        <a:srgbClr val="25C8A2"/>
      </a:accent2>
      <a:accent3>
        <a:srgbClr val="BF8ED1"/>
      </a:accent3>
      <a:accent4>
        <a:srgbClr val="FE733C"/>
      </a:accent4>
      <a:accent5>
        <a:srgbClr val="FE5A5A"/>
      </a:accent5>
      <a:accent6>
        <a:srgbClr val="1AC16E"/>
      </a:accent6>
      <a:hlink>
        <a:srgbClr val="1AC16E"/>
      </a:hlink>
      <a:folHlink>
        <a:srgbClr val="00B0F0"/>
      </a:folHlink>
    </a:clrScheme>
    <a:fontScheme name="grandview display">
      <a:majorFont>
        <a:latin typeface="Grandview Display"/>
        <a:ea typeface=""/>
        <a:cs typeface=""/>
      </a:majorFont>
      <a:minorFont>
        <a:latin typeface="Grandview Displ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shVTI" id="{0A75137F-CDEB-4E94-A788-9D255EBE1B91}" vid="{DE9A6A09-5855-45A3-8E99-4290ED24057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1632</Words>
  <Application>Microsoft Macintosh PowerPoint</Application>
  <PresentationFormat>Widescreen</PresentationFormat>
  <Paragraphs>140</Paragraphs>
  <Slides>15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Aptos</vt:lpstr>
      <vt:lpstr>Arial</vt:lpstr>
      <vt:lpstr>Bierstadt</vt:lpstr>
      <vt:lpstr>Grandview Display</vt:lpstr>
      <vt:lpstr>DashVTI</vt:lpstr>
      <vt:lpstr>Transitioning Away from Microsoft 365 Apps</vt:lpstr>
      <vt:lpstr>Overview of Presentation</vt:lpstr>
      <vt:lpstr>Reasons for Switching</vt:lpstr>
      <vt:lpstr>Cost and Budget Constraints</vt:lpstr>
      <vt:lpstr>Privacy and Data Control</vt:lpstr>
      <vt:lpstr>Alternative Tools</vt:lpstr>
      <vt:lpstr>Popular Alternatives</vt:lpstr>
      <vt:lpstr>Open-source Solutions</vt:lpstr>
      <vt:lpstr>Migration Process</vt:lpstr>
      <vt:lpstr>Steps for Successful Migration</vt:lpstr>
      <vt:lpstr>Benefits and Drawbacks</vt:lpstr>
      <vt:lpstr>Evaluating Trade-offs</vt:lpstr>
      <vt:lpstr>Case Studies and Examples</vt:lpstr>
      <vt:lpstr>Learning from Others</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David Ginsburg</dc:creator>
  <cp:lastModifiedBy>David Ginsburg</cp:lastModifiedBy>
  <cp:revision>1</cp:revision>
  <dcterms:created xsi:type="dcterms:W3CDTF">2025-02-05T02:39:25Z</dcterms:created>
  <dcterms:modified xsi:type="dcterms:W3CDTF">2025-02-05T02:43:13Z</dcterms:modified>
</cp:coreProperties>
</file>